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binary" PartName="/ppt/metadata"/>
  <Override ContentType="application/vnd.openxmlformats-officedocument.custom-properties+xml" PartName="/docProps/custom.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Override ContentType="application/vnd.openxmlformats-package.core-properties+xml" PartName="/docProps/core.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6858000" cx="12192000"/>
  <p:notesSz cx="6858000" cy="9144000"/>
  <p:embeddedFontLst>
    <p:embeddedFont>
      <p:font typeface="Roboto Thin"/>
      <p:regular r:id="rId16"/>
      <p:bold r:id="rId17"/>
      <p:italic r:id="rId18"/>
      <p:boldItalic r:id="rId19"/>
    </p:embeddedFont>
    <p:embeddedFont>
      <p:font typeface="Roboto"/>
      <p:regular r:id="rId20"/>
      <p:bold r:id="rId21"/>
      <p:italic r:id="rId22"/>
      <p:boldItalic r:id="rId23"/>
    </p:embeddedFont>
    <p:embeddedFont>
      <p:font typeface="Roboto Medium"/>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28" roundtripDataSignature="AMtx7mjA4MkDZTYHVhnhbzP+JY+F/30Q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7919CD4-2837-453E-8930-120AF96DBBF6}">
  <a:tblStyle styleId="{67919CD4-2837-453E-8930-120AF96DBB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RobotoMedium-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edium-italic.fntdata"/><Relationship Id="rId25" Type="http://schemas.openxmlformats.org/officeDocument/2006/relationships/font" Target="fonts/RobotoMedium-bold.fntdata"/><Relationship Id="rId28" Type="http://customschemas.google.com/relationships/presentationmetadata" Target="metadata"/><Relationship Id="rId27"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Thin-bold.fntdata"/><Relationship Id="rId16" Type="http://schemas.openxmlformats.org/officeDocument/2006/relationships/font" Target="fonts/RobotoThin-regular.fntdata"/><Relationship Id="rId19" Type="http://schemas.openxmlformats.org/officeDocument/2006/relationships/font" Target="fonts/RobotoThin-boldItalic.fntdata"/><Relationship Id="rId18" Type="http://schemas.openxmlformats.org/officeDocument/2006/relationships/font" Target="fonts/RobotoThin-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ohnnyvac.com/41333-large_default/grey-garbage-bin-on-wheels-100-l.jpg" TargetMode="External"/><Relationship Id="rId3" Type="http://schemas.openxmlformats.org/officeDocument/2006/relationships/hyperlink" Target="https://encrypted-tbn0.gstatic.com/images?q=tbn%3AANd9GcQG3bwH4h3q2f2n0kdVTALpbI6mSBtufLWFPZxWVoFm7Zl3lrOm" TargetMode="External"/><Relationship Id="rId4" Type="http://schemas.openxmlformats.org/officeDocument/2006/relationships/hyperlink" Target="https://images-na.ssl-images-amazon.com/images/I/81BxwY-m0hL._AC_SL1500_.jpg" TargetMode="External"/><Relationship Id="rId5" Type="http://schemas.openxmlformats.org/officeDocument/2006/relationships/hyperlink" Target="https://recycle-smart.com/how-it-works/" TargetMode="External"/><Relationship Id="rId6" Type="http://schemas.openxmlformats.org/officeDocument/2006/relationships/hyperlink" Target="https://images.dailyhive.com/20190506144342/oscar-vancouver-international-airport-recycle-bot-f.jp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uitiveai.ca/" TargetMode="External"/><Relationship Id="rId3" Type="http://schemas.openxmlformats.org/officeDocument/2006/relationships/hyperlink" Target="https://recycle-smart.com/about-u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12.statcan.gc.ca/census-recensement/2016/dp-pd/prof/details/page.cfm?Lang=E&amp;Geo1=CSD&amp;Code1=5915020&amp;Geo2=PR&amp;Code2=59&amp;SearchText=greater&amp;SearchType=Begins&amp;SearchPR=01&amp;B1=All&amp;TABID=1&amp;type=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600"/>
              <a:buFont typeface="Arial"/>
              <a:buNone/>
            </a:pPr>
            <a:r>
              <a:t/>
            </a:r>
            <a:endParaRPr i="1" sz="1600">
              <a:solidFill>
                <a:srgbClr val="999999"/>
              </a:solidFill>
              <a:latin typeface="Roboto"/>
              <a:ea typeface="Roboto"/>
              <a:cs typeface="Roboto"/>
              <a:sym typeface="Roboto"/>
            </a:endParaRPr>
          </a:p>
          <a:p>
            <a:pPr indent="0" lvl="0" marL="0" rtl="0" algn="l">
              <a:lnSpc>
                <a:spcPct val="100000"/>
              </a:lnSpc>
              <a:spcBef>
                <a:spcPts val="0"/>
              </a:spcBef>
              <a:spcAft>
                <a:spcPts val="0"/>
              </a:spcAft>
              <a:buSzPts val="1100"/>
              <a:buNone/>
            </a:pPr>
            <a:r>
              <a:rPr lang="en-CA"/>
              <a:t>what opportunities does this problem promise?</a:t>
            </a:r>
            <a:endParaRPr/>
          </a:p>
        </p:txBody>
      </p:sp>
      <p:sp>
        <p:nvSpPr>
          <p:cNvPr id="61" name="Google Shape;6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Image links:</a:t>
            </a:r>
            <a:endParaRPr/>
          </a:p>
          <a:p>
            <a:pPr indent="0" lvl="0" marL="0" rtl="0" algn="l">
              <a:lnSpc>
                <a:spcPct val="100000"/>
              </a:lnSpc>
              <a:spcBef>
                <a:spcPts val="0"/>
              </a:spcBef>
              <a:spcAft>
                <a:spcPts val="0"/>
              </a:spcAft>
              <a:buSzPts val="1100"/>
              <a:buNone/>
            </a:pPr>
            <a:r>
              <a:rPr lang="en-CA"/>
              <a:t>(black garbage bin) </a:t>
            </a:r>
            <a:r>
              <a:rPr lang="en-CA" u="sng">
                <a:solidFill>
                  <a:schemeClr val="hlink"/>
                </a:solidFill>
                <a:hlinkClick r:id="rId2"/>
              </a:rPr>
              <a:t>https://www.johnnyvac.com/41333-large_default/grey-garbage-bin-on-wheels-100-l.jpg</a:t>
            </a:r>
            <a:endParaRPr/>
          </a:p>
          <a:p>
            <a:pPr indent="0" lvl="0" marL="0" rtl="0" algn="l">
              <a:lnSpc>
                <a:spcPct val="100000"/>
              </a:lnSpc>
              <a:spcBef>
                <a:spcPts val="0"/>
              </a:spcBef>
              <a:spcAft>
                <a:spcPts val="0"/>
              </a:spcAft>
              <a:buSzPts val="1100"/>
              <a:buNone/>
            </a:pPr>
            <a:r>
              <a:rPr lang="en-CA"/>
              <a:t>(green garbage bin) </a:t>
            </a:r>
            <a:r>
              <a:rPr lang="en-CA" u="sng">
                <a:solidFill>
                  <a:schemeClr val="hlink"/>
                </a:solidFill>
                <a:hlinkClick r:id="rId3"/>
              </a:rPr>
              <a:t>https://encrypted-tbn0.gstatic.com/images?q=tbn%3AANd9GcQG3bwH4h3q2f2n0kdVTALpbI6mSBtufLWFPZxWVoFm7Zl3lrOm</a:t>
            </a:r>
            <a:endParaRPr/>
          </a:p>
          <a:p>
            <a:pPr indent="0" lvl="0" marL="0" rtl="0" algn="l">
              <a:lnSpc>
                <a:spcPct val="100000"/>
              </a:lnSpc>
              <a:spcBef>
                <a:spcPts val="0"/>
              </a:spcBef>
              <a:spcAft>
                <a:spcPts val="0"/>
              </a:spcAft>
              <a:buSzPts val="1100"/>
              <a:buNone/>
            </a:pPr>
            <a:r>
              <a:rPr lang="en-CA"/>
              <a:t>(blue recycling bin) </a:t>
            </a:r>
            <a:r>
              <a:rPr lang="en-CA" u="sng">
                <a:solidFill>
                  <a:schemeClr val="hlink"/>
                </a:solidFill>
                <a:hlinkClick r:id="rId4"/>
              </a:rPr>
              <a:t>https://images-na.ssl-images-amazon.com/images/I/81BxwY-m0hL._AC_SL1500_.jpg</a:t>
            </a:r>
            <a:endParaRPr/>
          </a:p>
          <a:p>
            <a:pPr indent="0" lvl="0" marL="0" rtl="0" algn="l">
              <a:lnSpc>
                <a:spcPct val="100000"/>
              </a:lnSpc>
              <a:spcBef>
                <a:spcPts val="0"/>
              </a:spcBef>
              <a:spcAft>
                <a:spcPts val="0"/>
              </a:spcAft>
              <a:buSzPts val="1100"/>
              <a:buNone/>
            </a:pPr>
            <a:r>
              <a:rPr lang="en-CA"/>
              <a:t>(sensor) </a:t>
            </a:r>
            <a:r>
              <a:rPr lang="en-CA" u="sng">
                <a:solidFill>
                  <a:schemeClr val="hlink"/>
                </a:solidFill>
                <a:hlinkClick r:id="rId5"/>
              </a:rPr>
              <a:t>https://recycle-smart.com/how-it-works/</a:t>
            </a:r>
            <a:endParaRPr/>
          </a:p>
          <a:p>
            <a:pPr indent="0" lvl="0" marL="0" rtl="0" algn="l">
              <a:lnSpc>
                <a:spcPct val="100000"/>
              </a:lnSpc>
              <a:spcBef>
                <a:spcPts val="0"/>
              </a:spcBef>
              <a:spcAft>
                <a:spcPts val="0"/>
              </a:spcAft>
              <a:buSzPts val="1100"/>
              <a:buNone/>
            </a:pPr>
            <a:r>
              <a:rPr lang="en-CA"/>
              <a:t>(AI camera) </a:t>
            </a:r>
            <a:r>
              <a:rPr lang="en-CA" u="sng">
                <a:solidFill>
                  <a:schemeClr val="hlink"/>
                </a:solidFill>
                <a:hlinkClick r:id="rId6"/>
              </a:rPr>
              <a:t>https://images.dailyhive.com/20190506144342/oscar-vancouver-international-airport-recycle-bot-f.jpg</a:t>
            </a:r>
            <a:r>
              <a:rPr lang="en-CA"/>
              <a:t> </a:t>
            </a:r>
            <a:endParaRPr/>
          </a:p>
          <a:p>
            <a:pPr indent="0" lvl="0" marL="0" rtl="0" algn="l">
              <a:lnSpc>
                <a:spcPct val="100000"/>
              </a:lnSpc>
              <a:spcBef>
                <a:spcPts val="0"/>
              </a:spcBef>
              <a:spcAft>
                <a:spcPts val="0"/>
              </a:spcAft>
              <a:buSzPts val="1100"/>
              <a:buNone/>
            </a:pPr>
            <a:r>
              <a:t/>
            </a:r>
            <a:endParaRPr/>
          </a:p>
        </p:txBody>
      </p:sp>
      <p:sp>
        <p:nvSpPr>
          <p:cNvPr id="68" name="Google Shape;6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6ff7c4462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CA"/>
              <a:t>Reference:</a:t>
            </a:r>
            <a:endParaRPr/>
          </a:p>
          <a:p>
            <a:pPr indent="0" lvl="0" marL="0" rtl="0" algn="l">
              <a:lnSpc>
                <a:spcPct val="100000"/>
              </a:lnSpc>
              <a:spcBef>
                <a:spcPts val="0"/>
              </a:spcBef>
              <a:spcAft>
                <a:spcPts val="0"/>
              </a:spcAft>
              <a:buSzPts val="1100"/>
              <a:buNone/>
            </a:pPr>
            <a:r>
              <a:rPr lang="en-CA"/>
              <a:t>(Oscar by </a:t>
            </a:r>
            <a:r>
              <a:rPr lang="en-CA"/>
              <a:t>Intuitive</a:t>
            </a:r>
            <a:r>
              <a:rPr lang="en-CA"/>
              <a:t> AI) </a:t>
            </a:r>
            <a:r>
              <a:rPr lang="en-CA" u="sng">
                <a:solidFill>
                  <a:schemeClr val="hlink"/>
                </a:solidFill>
                <a:hlinkClick r:id="rId2"/>
              </a:rPr>
              <a:t>https://intuitiveai.ca/</a:t>
            </a:r>
            <a:endParaRPr/>
          </a:p>
          <a:p>
            <a:pPr indent="0" lvl="0" marL="0" rtl="0" algn="l">
              <a:lnSpc>
                <a:spcPct val="100000"/>
              </a:lnSpc>
              <a:spcBef>
                <a:spcPts val="0"/>
              </a:spcBef>
              <a:spcAft>
                <a:spcPts val="0"/>
              </a:spcAft>
              <a:buSzPts val="1100"/>
              <a:buNone/>
            </a:pPr>
            <a:r>
              <a:rPr lang="en-CA"/>
              <a:t>(RecycleSmart) </a:t>
            </a:r>
            <a:r>
              <a:rPr lang="en-CA" u="sng">
                <a:solidFill>
                  <a:schemeClr val="hlink"/>
                </a:solidFill>
                <a:hlinkClick r:id="rId3"/>
              </a:rPr>
              <a:t>https://recycle-smart.com/about-us/</a:t>
            </a:r>
            <a:endParaRPr/>
          </a:p>
          <a:p>
            <a:pPr indent="0" lvl="0" marL="0" rtl="0" algn="l">
              <a:lnSpc>
                <a:spcPct val="100000"/>
              </a:lnSpc>
              <a:spcBef>
                <a:spcPts val="0"/>
              </a:spcBef>
              <a:spcAft>
                <a:spcPts val="0"/>
              </a:spcAft>
              <a:buSzPts val="1100"/>
              <a:buNone/>
            </a:pPr>
            <a:r>
              <a:t/>
            </a:r>
            <a:endParaRPr/>
          </a:p>
        </p:txBody>
      </p:sp>
      <p:sp>
        <p:nvSpPr>
          <p:cNvPr id="80" name="Google Shape;80;g6ff7c4462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ff7c4462b_1_20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600"/>
              <a:buNone/>
            </a:pPr>
            <a:r>
              <a:rPr lang="en-CA" sz="1000"/>
              <a:t>Reference: </a:t>
            </a:r>
            <a:endParaRPr sz="1000"/>
          </a:p>
          <a:p>
            <a:pPr indent="0" lvl="0" marL="0" rtl="0" algn="l">
              <a:lnSpc>
                <a:spcPct val="90000"/>
              </a:lnSpc>
              <a:spcBef>
                <a:spcPts val="0"/>
              </a:spcBef>
              <a:spcAft>
                <a:spcPts val="0"/>
              </a:spcAft>
              <a:buSzPts val="1600"/>
              <a:buNone/>
            </a:pPr>
            <a:r>
              <a:rPr lang="en-CA" sz="1000"/>
              <a:t>(Target Audience, Audience Characteristics) Canada Census :(</a:t>
            </a:r>
            <a:r>
              <a:rPr lang="en-CA" u="sng">
                <a:solidFill>
                  <a:schemeClr val="hlink"/>
                </a:solidFill>
                <a:hlinkClick r:id="rId2"/>
              </a:rPr>
              <a:t>https://www12.statcan.gc.ca/census-recensement/2016/dp-pd/prof/details/page.cfm?Lang=E&amp;Geo1=CSD&amp;Code1=5915020&amp;Geo2=PR&amp;Code2=59&amp;SearchText=greater&amp;SearchType=Begins&amp;SearchPR=01&amp;B1=All&amp;TABID=1&amp;type=0</a:t>
            </a:r>
            <a:r>
              <a:rPr lang="en-CA" sz="1000"/>
              <a:t>)</a:t>
            </a:r>
            <a:endParaRPr sz="1000"/>
          </a:p>
        </p:txBody>
      </p:sp>
      <p:sp>
        <p:nvSpPr>
          <p:cNvPr id="87" name="Google Shape;87;g6ff7c4462b_1_20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07edb66cc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707edb66cc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ff7c4462b_1_16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ff7c4462b_1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ffcb119a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6ffcb119a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g707edb66cc_0_126"/>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1" name="Google Shape;11;g707edb66cc_0_126"/>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707edb66cc_0_1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g707edb66cc_0_161"/>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49" name="Google Shape;49;g707edb66cc_0_161"/>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0" name="Google Shape;50;g707edb66cc_0_16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g707edb66cc_0_16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13" name="Shape 13"/>
        <p:cNvGrpSpPr/>
        <p:nvPr/>
      </p:nvGrpSpPr>
      <p:grpSpPr>
        <a:xfrm>
          <a:off x="0" y="0"/>
          <a:ext cx="0" cy="0"/>
          <a:chOff x="0" y="0"/>
          <a:chExt cx="0" cy="0"/>
        </a:xfrm>
      </p:grpSpPr>
      <p:sp>
        <p:nvSpPr>
          <p:cNvPr id="14" name="Google Shape;14;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5" name="Google Shape;15;p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 name="Google Shape;1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 name="Google Shape;1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g707edb66cc_0_13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1" name="Google Shape;21;g707edb66cc_0_13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2" name="Google Shape;22;g707edb66cc_0_1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g707edb66cc_0_13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5" name="Google Shape;25;g707edb66cc_0_137"/>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6" name="Google Shape;26;g707edb66cc_0_137"/>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7" name="Google Shape;27;g707edb66cc_0_1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g707edb66cc_0_14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0" name="Google Shape;30;g707edb66cc_0_1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g707edb66cc_0_14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3" name="Google Shape;33;g707edb66cc_0_14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4" name="Google Shape;34;g707edb66cc_0_14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g707edb66cc_0_149"/>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37" name="Google Shape;37;g707edb66cc_0_14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g707edb66cc_0_15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707edb66cc_0_15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1" name="Google Shape;41;g707edb66cc_0_15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2" name="Google Shape;42;g707edb66cc_0_15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43" name="Google Shape;43;g707edb66cc_0_15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g707edb66cc_0_158"/>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46" name="Google Shape;46;g707edb66cc_0_15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g707edb66cc_0_12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 name="Google Shape;7;g707edb66cc_0_12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 name="Google Shape;8;g707edb66cc_0_1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intuitiveai.ca/" TargetMode="External"/><Relationship Id="rId4" Type="http://schemas.openxmlformats.org/officeDocument/2006/relationships/hyperlink" Target="https://recycle-smart.com/about-u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5.jp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
          <p:cNvSpPr txBox="1"/>
          <p:nvPr>
            <p:ph idx="1" type="subTitle"/>
          </p:nvPr>
        </p:nvSpPr>
        <p:spPr>
          <a:xfrm>
            <a:off x="742123" y="4605380"/>
            <a:ext cx="10455137" cy="143123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7F7F7F"/>
              </a:buClr>
              <a:buSzPts val="3200"/>
              <a:buFont typeface="Arial"/>
              <a:buNone/>
            </a:pPr>
            <a:r>
              <a:rPr lang="en-CA" sz="3200">
                <a:solidFill>
                  <a:srgbClr val="7F7F7F"/>
                </a:solidFill>
                <a:latin typeface="Roboto"/>
                <a:ea typeface="Roboto"/>
                <a:cs typeface="Roboto"/>
                <a:sym typeface="Roboto"/>
              </a:rPr>
              <a:t>Garbage Collection Goes Smart (Greater Vancouver)</a:t>
            </a:r>
            <a:endParaRPr>
              <a:latin typeface="Roboto"/>
              <a:ea typeface="Roboto"/>
              <a:cs typeface="Roboto"/>
              <a:sym typeface="Roboto"/>
            </a:endParaRPr>
          </a:p>
          <a:p>
            <a:pPr indent="0" lvl="0" marL="0" marR="0" rtl="0" algn="ctr">
              <a:lnSpc>
                <a:spcPct val="90000"/>
              </a:lnSpc>
              <a:spcBef>
                <a:spcPts val="1000"/>
              </a:spcBef>
              <a:spcAft>
                <a:spcPts val="0"/>
              </a:spcAft>
              <a:buClr>
                <a:srgbClr val="00468E"/>
              </a:buClr>
              <a:buSzPts val="3200"/>
              <a:buFont typeface="Arial"/>
              <a:buNone/>
            </a:pPr>
            <a:r>
              <a:rPr b="1" lang="en-CA" sz="3200">
                <a:solidFill>
                  <a:srgbClr val="3FA9EF"/>
                </a:solidFill>
                <a:latin typeface="Roboto"/>
                <a:ea typeface="Roboto"/>
                <a:cs typeface="Roboto"/>
                <a:sym typeface="Roboto"/>
              </a:rPr>
              <a:t>EGGCITED😋</a:t>
            </a:r>
            <a:endParaRPr>
              <a:solidFill>
                <a:srgbClr val="3FA9EF"/>
              </a:solidFill>
              <a:latin typeface="Roboto"/>
              <a:ea typeface="Roboto"/>
              <a:cs typeface="Roboto"/>
              <a:sym typeface="Roboto"/>
            </a:endParaRPr>
          </a:p>
        </p:txBody>
      </p:sp>
      <p:pic>
        <p:nvPicPr>
          <p:cNvPr id="58" name="Google Shape;58;p1"/>
          <p:cNvPicPr preferRelativeResize="0"/>
          <p:nvPr/>
        </p:nvPicPr>
        <p:blipFill rotWithShape="1">
          <a:blip r:embed="rId3">
            <a:alphaModFix/>
          </a:blip>
          <a:srcRect b="0" l="0" r="0" t="0"/>
          <a:stretch/>
        </p:blipFill>
        <p:spPr>
          <a:xfrm>
            <a:off x="0" y="0"/>
            <a:ext cx="12192000" cy="445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4"/>
          <p:cNvSpPr txBox="1"/>
          <p:nvPr>
            <p:ph type="title"/>
          </p:nvPr>
        </p:nvSpPr>
        <p:spPr>
          <a:xfrm>
            <a:off x="0" y="1"/>
            <a:ext cx="12192000" cy="1343700"/>
          </a:xfrm>
          <a:prstGeom prst="rect">
            <a:avLst/>
          </a:prstGeom>
          <a:solidFill>
            <a:srgbClr val="3FA9EF"/>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None/>
            </a:pPr>
            <a:r>
              <a:rPr lang="en-CA" sz="4000">
                <a:solidFill>
                  <a:schemeClr val="lt1"/>
                </a:solidFill>
                <a:latin typeface="Roboto"/>
                <a:ea typeface="Roboto"/>
                <a:cs typeface="Roboto"/>
                <a:sym typeface="Roboto"/>
              </a:rPr>
              <a:t>PROBLEM STATEMENT</a:t>
            </a:r>
            <a:endParaRPr/>
          </a:p>
        </p:txBody>
      </p:sp>
      <p:sp>
        <p:nvSpPr>
          <p:cNvPr id="64" name="Google Shape;64;p4"/>
          <p:cNvSpPr txBox="1"/>
          <p:nvPr>
            <p:ph idx="1" type="body"/>
          </p:nvPr>
        </p:nvSpPr>
        <p:spPr>
          <a:xfrm>
            <a:off x="1246600" y="2080975"/>
            <a:ext cx="3699300" cy="4185300"/>
          </a:xfrm>
          <a:prstGeom prst="rect">
            <a:avLst/>
          </a:prstGeom>
          <a:solidFill>
            <a:srgbClr val="00468E"/>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CA" sz="3000">
                <a:solidFill>
                  <a:schemeClr val="lt1"/>
                </a:solidFill>
                <a:latin typeface="Roboto"/>
                <a:ea typeface="Roboto"/>
                <a:cs typeface="Roboto"/>
                <a:sym typeface="Roboto"/>
              </a:rPr>
              <a:t>Problem Statement</a:t>
            </a:r>
            <a:endParaRPr b="1" sz="3000">
              <a:solidFill>
                <a:schemeClr val="lt1"/>
              </a:solidFill>
              <a:latin typeface="Roboto"/>
              <a:ea typeface="Roboto"/>
              <a:cs typeface="Roboto"/>
              <a:sym typeface="Roboto"/>
            </a:endParaRPr>
          </a:p>
          <a:p>
            <a:pPr indent="0" lvl="0" marL="0" rtl="0" algn="ctr">
              <a:spcBef>
                <a:spcPts val="0"/>
              </a:spcBef>
              <a:spcAft>
                <a:spcPts val="0"/>
              </a:spcAft>
              <a:buNone/>
            </a:pPr>
            <a:r>
              <a:t/>
            </a:r>
            <a:endParaRPr sz="30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600"/>
              <a:buFont typeface="Arial"/>
              <a:buNone/>
            </a:pPr>
            <a:r>
              <a:rPr lang="en-CA">
                <a:solidFill>
                  <a:schemeClr val="lt1"/>
                </a:solidFill>
                <a:latin typeface="Roboto"/>
                <a:ea typeface="Roboto"/>
                <a:cs typeface="Roboto"/>
                <a:sym typeface="Roboto"/>
              </a:rPr>
              <a:t>How can the local government integrate waste collection into the smart city network?</a:t>
            </a:r>
            <a:r>
              <a:rPr lang="en-CA" sz="3000">
                <a:solidFill>
                  <a:schemeClr val="lt1"/>
                </a:solidFill>
                <a:latin typeface="Roboto"/>
                <a:ea typeface="Roboto"/>
                <a:cs typeface="Roboto"/>
                <a:sym typeface="Roboto"/>
              </a:rPr>
              <a:t> </a:t>
            </a:r>
            <a:endParaRPr sz="3000">
              <a:solidFill>
                <a:schemeClr val="lt1"/>
              </a:solidFill>
              <a:latin typeface="Roboto"/>
              <a:ea typeface="Roboto"/>
              <a:cs typeface="Roboto"/>
              <a:sym typeface="Roboto"/>
            </a:endParaRPr>
          </a:p>
        </p:txBody>
      </p:sp>
      <p:sp>
        <p:nvSpPr>
          <p:cNvPr id="65" name="Google Shape;65;p4"/>
          <p:cNvSpPr/>
          <p:nvPr/>
        </p:nvSpPr>
        <p:spPr>
          <a:xfrm>
            <a:off x="5320675" y="2004775"/>
            <a:ext cx="5821200" cy="438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CA" sz="1800">
                <a:solidFill>
                  <a:srgbClr val="999999"/>
                </a:solidFill>
                <a:latin typeface="Roboto"/>
                <a:ea typeface="Roboto"/>
                <a:cs typeface="Roboto"/>
                <a:sym typeface="Roboto"/>
              </a:rPr>
              <a:t>Problems</a:t>
            </a:r>
            <a:endParaRPr b="1" sz="18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Government is unable to effectively enforce waste disposal regulations;</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Garbage collection inefficiencies: houses have different waste disposal patterns, so setting a fixed waste collection time for everyone brings in inconveniences for these households, and makes waste collection less efficient.</a:t>
            </a:r>
            <a:endParaRPr sz="1600">
              <a:solidFill>
                <a:srgbClr val="999999"/>
              </a:solidFill>
              <a:latin typeface="Roboto"/>
              <a:ea typeface="Roboto"/>
              <a:cs typeface="Roboto"/>
              <a:sym typeface="Roboto"/>
            </a:endParaRPr>
          </a:p>
          <a:p>
            <a:pPr indent="0" lvl="0" marL="0" marR="0" rtl="0" algn="l">
              <a:lnSpc>
                <a:spcPct val="90000"/>
              </a:lnSpc>
              <a:spcBef>
                <a:spcPts val="0"/>
              </a:spcBef>
              <a:spcAft>
                <a:spcPts val="0"/>
              </a:spcAft>
              <a:buNone/>
            </a:pPr>
            <a:r>
              <a:t/>
            </a:r>
            <a:endParaRPr b="1" sz="1600">
              <a:solidFill>
                <a:srgbClr val="999999"/>
              </a:solidFill>
              <a:latin typeface="Roboto"/>
              <a:ea typeface="Roboto"/>
              <a:cs typeface="Roboto"/>
              <a:sym typeface="Roboto"/>
            </a:endParaRPr>
          </a:p>
          <a:p>
            <a:pPr indent="0" lvl="0" marL="0" marR="0" rtl="0" algn="l">
              <a:lnSpc>
                <a:spcPct val="90000"/>
              </a:lnSpc>
              <a:spcBef>
                <a:spcPts val="0"/>
              </a:spcBef>
              <a:spcAft>
                <a:spcPts val="0"/>
              </a:spcAft>
              <a:buNone/>
            </a:pPr>
            <a:r>
              <a:rPr b="1" lang="en-CA" sz="1800">
                <a:solidFill>
                  <a:srgbClr val="999999"/>
                </a:solidFill>
                <a:latin typeface="Roboto"/>
                <a:ea typeface="Roboto"/>
                <a:cs typeface="Roboto"/>
                <a:sym typeface="Roboto"/>
              </a:rPr>
              <a:t>Opportunities</a:t>
            </a:r>
            <a:endParaRPr b="1" sz="18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Supports more accurate tracking of incorrect waste disposal (“wrong waste in wrong bins”) and more effective penalization in that regard;</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Allows lower waste processing costs by encouraging people to sort waste more accurately;</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Improves convenience for households by developing customized waste collection schedule based on their waste disposal patterns;</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Creates data inflow through internet of things that feeds into Greater Vancouver’s smart city network.</a:t>
            </a:r>
            <a:endParaRPr sz="1600">
              <a:solidFill>
                <a:srgbClr val="999999"/>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9"/>
          <p:cNvSpPr txBox="1"/>
          <p:nvPr>
            <p:ph type="title"/>
          </p:nvPr>
        </p:nvSpPr>
        <p:spPr>
          <a:xfrm>
            <a:off x="0" y="1"/>
            <a:ext cx="12192000" cy="1343700"/>
          </a:xfrm>
          <a:prstGeom prst="rect">
            <a:avLst/>
          </a:prstGeom>
          <a:solidFill>
            <a:srgbClr val="3FA9E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i="0" sz="4000" u="none" cap="none" strike="noStrike">
              <a:solidFill>
                <a:schemeClr val="lt1"/>
              </a:solidFill>
              <a:latin typeface="Roboto"/>
              <a:ea typeface="Roboto"/>
              <a:cs typeface="Roboto"/>
              <a:sym typeface="Roboto"/>
            </a:endParaRPr>
          </a:p>
        </p:txBody>
      </p:sp>
      <p:pic>
        <p:nvPicPr>
          <p:cNvPr id="71" name="Google Shape;71;p9"/>
          <p:cNvPicPr preferRelativeResize="0"/>
          <p:nvPr/>
        </p:nvPicPr>
        <p:blipFill>
          <a:blip r:embed="rId3">
            <a:alphaModFix/>
          </a:blip>
          <a:stretch>
            <a:fillRect/>
          </a:stretch>
        </p:blipFill>
        <p:spPr>
          <a:xfrm>
            <a:off x="150925" y="1813323"/>
            <a:ext cx="2201550" cy="2201550"/>
          </a:xfrm>
          <a:prstGeom prst="rect">
            <a:avLst/>
          </a:prstGeom>
          <a:noFill/>
          <a:ln>
            <a:noFill/>
          </a:ln>
        </p:spPr>
      </p:pic>
      <p:pic>
        <p:nvPicPr>
          <p:cNvPr id="72" name="Google Shape;72;p9"/>
          <p:cNvPicPr preferRelativeResize="0"/>
          <p:nvPr/>
        </p:nvPicPr>
        <p:blipFill>
          <a:blip r:embed="rId4">
            <a:alphaModFix/>
          </a:blip>
          <a:stretch>
            <a:fillRect/>
          </a:stretch>
        </p:blipFill>
        <p:spPr>
          <a:xfrm>
            <a:off x="1242450" y="1716475"/>
            <a:ext cx="2663051" cy="2663051"/>
          </a:xfrm>
          <a:prstGeom prst="rect">
            <a:avLst/>
          </a:prstGeom>
          <a:noFill/>
          <a:ln>
            <a:noFill/>
          </a:ln>
        </p:spPr>
      </p:pic>
      <p:pic>
        <p:nvPicPr>
          <p:cNvPr id="73" name="Google Shape;73;p9"/>
          <p:cNvPicPr preferRelativeResize="0"/>
          <p:nvPr/>
        </p:nvPicPr>
        <p:blipFill>
          <a:blip r:embed="rId5">
            <a:alphaModFix/>
          </a:blip>
          <a:stretch>
            <a:fillRect/>
          </a:stretch>
        </p:blipFill>
        <p:spPr>
          <a:xfrm>
            <a:off x="1077375" y="3318125"/>
            <a:ext cx="1380125" cy="1008477"/>
          </a:xfrm>
          <a:prstGeom prst="rect">
            <a:avLst/>
          </a:prstGeom>
          <a:noFill/>
          <a:ln>
            <a:noFill/>
          </a:ln>
        </p:spPr>
      </p:pic>
      <p:pic>
        <p:nvPicPr>
          <p:cNvPr id="74" name="Google Shape;74;p9"/>
          <p:cNvPicPr preferRelativeResize="0"/>
          <p:nvPr/>
        </p:nvPicPr>
        <p:blipFill>
          <a:blip r:embed="rId6">
            <a:alphaModFix/>
          </a:blip>
          <a:stretch>
            <a:fillRect/>
          </a:stretch>
        </p:blipFill>
        <p:spPr>
          <a:xfrm>
            <a:off x="3871450" y="1758200"/>
            <a:ext cx="4104475" cy="2732000"/>
          </a:xfrm>
          <a:prstGeom prst="rect">
            <a:avLst/>
          </a:prstGeom>
          <a:noFill/>
          <a:ln>
            <a:noFill/>
          </a:ln>
        </p:spPr>
      </p:pic>
      <p:pic>
        <p:nvPicPr>
          <p:cNvPr id="75" name="Google Shape;75;p9"/>
          <p:cNvPicPr preferRelativeResize="0"/>
          <p:nvPr/>
        </p:nvPicPr>
        <p:blipFill>
          <a:blip r:embed="rId7">
            <a:alphaModFix/>
          </a:blip>
          <a:stretch>
            <a:fillRect/>
          </a:stretch>
        </p:blipFill>
        <p:spPr>
          <a:xfrm>
            <a:off x="8170475" y="1875526"/>
            <a:ext cx="3823841" cy="2374875"/>
          </a:xfrm>
          <a:prstGeom prst="rect">
            <a:avLst/>
          </a:prstGeom>
          <a:noFill/>
          <a:ln>
            <a:noFill/>
          </a:ln>
        </p:spPr>
      </p:pic>
      <p:sp>
        <p:nvSpPr>
          <p:cNvPr id="76" name="Google Shape;76;p9"/>
          <p:cNvSpPr txBox="1"/>
          <p:nvPr/>
        </p:nvSpPr>
        <p:spPr>
          <a:xfrm>
            <a:off x="332275" y="4659225"/>
            <a:ext cx="11662200" cy="8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2400">
                <a:solidFill>
                  <a:srgbClr val="999999"/>
                </a:solidFill>
                <a:latin typeface="Roboto"/>
                <a:ea typeface="Roboto"/>
                <a:cs typeface="Roboto"/>
                <a:sym typeface="Roboto"/>
              </a:rPr>
              <a:t>Household garbage bins   +              Sensors                  +          AI-powered cameras</a:t>
            </a:r>
            <a:endParaRPr sz="2400">
              <a:solidFill>
                <a:srgbClr val="999999"/>
              </a:solidFill>
              <a:latin typeface="Roboto"/>
              <a:ea typeface="Roboto"/>
              <a:cs typeface="Roboto"/>
              <a:sym typeface="Roboto"/>
            </a:endParaRPr>
          </a:p>
        </p:txBody>
      </p:sp>
      <p:sp>
        <p:nvSpPr>
          <p:cNvPr id="77" name="Google Shape;77;p9"/>
          <p:cNvSpPr txBox="1"/>
          <p:nvPr/>
        </p:nvSpPr>
        <p:spPr>
          <a:xfrm>
            <a:off x="-39912" y="5247525"/>
            <a:ext cx="11662200" cy="8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3000">
                <a:solidFill>
                  <a:srgbClr val="666666"/>
                </a:solidFill>
                <a:latin typeface="Roboto"/>
                <a:ea typeface="Roboto"/>
                <a:cs typeface="Roboto"/>
                <a:sym typeface="Roboto"/>
              </a:rPr>
              <a:t>=</a:t>
            </a:r>
            <a:endParaRPr sz="3000">
              <a:solidFill>
                <a:srgbClr val="666666"/>
              </a:solidFill>
              <a:latin typeface="Roboto"/>
              <a:ea typeface="Roboto"/>
              <a:cs typeface="Roboto"/>
              <a:sym typeface="Roboto"/>
            </a:endParaRPr>
          </a:p>
          <a:p>
            <a:pPr indent="0" lvl="0" marL="0" rtl="0" algn="ctr">
              <a:spcBef>
                <a:spcPts val="0"/>
              </a:spcBef>
              <a:spcAft>
                <a:spcPts val="0"/>
              </a:spcAft>
              <a:buNone/>
            </a:pPr>
            <a:r>
              <a:rPr b="1" lang="en-CA" sz="3000">
                <a:solidFill>
                  <a:srgbClr val="666666"/>
                </a:solidFill>
                <a:latin typeface="Roboto"/>
                <a:ea typeface="Roboto"/>
                <a:cs typeface="Roboto"/>
                <a:sym typeface="Roboto"/>
              </a:rPr>
              <a:t>The Garbage Collection Goes Smart (GCGS) System</a:t>
            </a:r>
            <a:endParaRPr b="1" sz="3000">
              <a:solidFill>
                <a:srgbClr val="666666"/>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g6ff7c4462b_0_7"/>
          <p:cNvSpPr txBox="1"/>
          <p:nvPr>
            <p:ph type="title"/>
          </p:nvPr>
        </p:nvSpPr>
        <p:spPr>
          <a:xfrm>
            <a:off x="0" y="1"/>
            <a:ext cx="12192000" cy="1343700"/>
          </a:xfrm>
          <a:prstGeom prst="rect">
            <a:avLst/>
          </a:prstGeom>
          <a:solidFill>
            <a:srgbClr val="3FA9E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DESCRIPTION OF SOLUTION</a:t>
            </a:r>
            <a:endParaRPr i="0" sz="4000" u="none" cap="none" strike="noStrike">
              <a:solidFill>
                <a:schemeClr val="lt1"/>
              </a:solidFill>
              <a:latin typeface="Roboto"/>
              <a:ea typeface="Roboto"/>
              <a:cs typeface="Roboto"/>
              <a:sym typeface="Roboto"/>
            </a:endParaRPr>
          </a:p>
        </p:txBody>
      </p:sp>
      <p:sp>
        <p:nvSpPr>
          <p:cNvPr id="83" name="Google Shape;83;g6ff7c4462b_0_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br>
              <a:rPr b="0" i="0" lang="en-CA" sz="2800" u="none" cap="none" strike="noStrike">
                <a:solidFill>
                  <a:schemeClr val="dk1"/>
                </a:solidFill>
                <a:latin typeface="Calibri"/>
                <a:ea typeface="Calibri"/>
                <a:cs typeface="Calibri"/>
                <a:sym typeface="Calibri"/>
              </a:rPr>
            </a:br>
            <a:br>
              <a:rPr b="0" i="0" lang="en-CA" sz="2800" u="none" cap="none" strike="noStrike">
                <a:solidFill>
                  <a:schemeClr val="dk1"/>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p:txBody>
      </p:sp>
      <p:sp>
        <p:nvSpPr>
          <p:cNvPr id="84" name="Google Shape;84;g6ff7c4462b_0_7"/>
          <p:cNvSpPr/>
          <p:nvPr/>
        </p:nvSpPr>
        <p:spPr>
          <a:xfrm>
            <a:off x="308125" y="1390688"/>
            <a:ext cx="11675100" cy="5404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lang="en-CA" sz="1600">
                <a:solidFill>
                  <a:srgbClr val="999999"/>
                </a:solidFill>
                <a:latin typeface="Roboto"/>
                <a:ea typeface="Roboto"/>
                <a:cs typeface="Roboto"/>
                <a:sym typeface="Roboto"/>
              </a:rPr>
              <a:t>Solution</a:t>
            </a:r>
            <a:r>
              <a:rPr lang="en-CA" sz="1600">
                <a:solidFill>
                  <a:srgbClr val="999999"/>
                </a:solidFill>
                <a:latin typeface="Roboto"/>
                <a:ea typeface="Roboto"/>
                <a:cs typeface="Roboto"/>
                <a:sym typeface="Roboto"/>
              </a:rPr>
              <a:t>: The Garbage Collection Goes Smart (GCGS) System</a:t>
            </a:r>
            <a:endParaRPr sz="1600">
              <a:solidFill>
                <a:srgbClr val="999999"/>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1600"/>
              <a:buFont typeface="Arial"/>
              <a:buNone/>
            </a:pPr>
            <a:r>
              <a:t/>
            </a:r>
            <a:endParaRPr sz="1600">
              <a:solidFill>
                <a:srgbClr val="999999"/>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1600"/>
              <a:buFont typeface="Arial"/>
              <a:buNone/>
            </a:pPr>
            <a:r>
              <a:rPr b="1" lang="en-CA" sz="1600">
                <a:solidFill>
                  <a:srgbClr val="999999"/>
                </a:solidFill>
                <a:latin typeface="Roboto"/>
                <a:ea typeface="Roboto"/>
                <a:cs typeface="Roboto"/>
                <a:sym typeface="Roboto"/>
              </a:rPr>
              <a:t>Product Features</a:t>
            </a:r>
            <a:r>
              <a:rPr lang="en-CA" sz="1600">
                <a:solidFill>
                  <a:srgbClr val="999999"/>
                </a:solidFill>
                <a:latin typeface="Roboto"/>
                <a:ea typeface="Roboto"/>
                <a:cs typeface="Roboto"/>
                <a:sym typeface="Roboto"/>
              </a:rPr>
              <a:t>: The GCGS system emcompasses three parts: household garbage bins, sensors, and AI-powered cameras supported by a cloud-base database. </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The </a:t>
            </a:r>
            <a:r>
              <a:rPr b="1" lang="en-CA" sz="1600">
                <a:solidFill>
                  <a:srgbClr val="3FA9EF"/>
                </a:solidFill>
                <a:latin typeface="Roboto"/>
                <a:ea typeface="Roboto"/>
                <a:cs typeface="Roboto"/>
                <a:sym typeface="Roboto"/>
              </a:rPr>
              <a:t>sensors</a:t>
            </a:r>
            <a:r>
              <a:rPr lang="en-CA" sz="1600">
                <a:solidFill>
                  <a:srgbClr val="999999"/>
                </a:solidFill>
                <a:latin typeface="Roboto"/>
                <a:ea typeface="Roboto"/>
                <a:cs typeface="Roboto"/>
                <a:sym typeface="Roboto"/>
              </a:rPr>
              <a:t> will be assigned with unique IDs and installed inside household garbage bins to detect the fullness.</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The </a:t>
            </a:r>
            <a:r>
              <a:rPr b="1" lang="en-CA" sz="1600">
                <a:solidFill>
                  <a:srgbClr val="3FA9EF"/>
                </a:solidFill>
                <a:latin typeface="Roboto"/>
                <a:ea typeface="Roboto"/>
                <a:cs typeface="Roboto"/>
                <a:sym typeface="Roboto"/>
              </a:rPr>
              <a:t>AI-powered cameras</a:t>
            </a:r>
            <a:r>
              <a:rPr lang="en-CA" sz="1600">
                <a:solidFill>
                  <a:srgbClr val="999999"/>
                </a:solidFill>
                <a:latin typeface="Roboto"/>
                <a:ea typeface="Roboto"/>
                <a:cs typeface="Roboto"/>
                <a:sym typeface="Roboto"/>
              </a:rPr>
              <a:t> will be installed inside the garbage collection trucks on both sides at the rear; they are to detect any objects violate the </a:t>
            </a:r>
            <a:r>
              <a:rPr lang="en-CA" sz="1600">
                <a:solidFill>
                  <a:srgbClr val="999999"/>
                </a:solidFill>
                <a:latin typeface="Roboto"/>
                <a:ea typeface="Roboto"/>
                <a:cs typeface="Roboto"/>
                <a:sym typeface="Roboto"/>
              </a:rPr>
              <a:t>garbage</a:t>
            </a:r>
            <a:r>
              <a:rPr lang="en-CA" sz="1600">
                <a:solidFill>
                  <a:srgbClr val="999999"/>
                </a:solidFill>
                <a:latin typeface="Roboto"/>
                <a:ea typeface="Roboto"/>
                <a:cs typeface="Roboto"/>
                <a:sym typeface="Roboto"/>
              </a:rPr>
              <a:t> sorting rules. </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The </a:t>
            </a:r>
            <a:r>
              <a:rPr b="1" lang="en-CA" sz="1600">
                <a:solidFill>
                  <a:srgbClr val="3FA9EF"/>
                </a:solidFill>
                <a:latin typeface="Roboto"/>
                <a:ea typeface="Roboto"/>
                <a:cs typeface="Roboto"/>
                <a:sym typeface="Roboto"/>
              </a:rPr>
              <a:t>cloud</a:t>
            </a:r>
            <a:r>
              <a:rPr b="1" lang="en-CA" sz="1600">
                <a:solidFill>
                  <a:srgbClr val="3FA9EF"/>
                </a:solidFill>
                <a:latin typeface="Roboto"/>
                <a:ea typeface="Roboto"/>
                <a:cs typeface="Roboto"/>
                <a:sym typeface="Roboto"/>
              </a:rPr>
              <a:t>-base database</a:t>
            </a:r>
            <a:r>
              <a:rPr lang="en-CA" sz="1600">
                <a:solidFill>
                  <a:srgbClr val="999999"/>
                </a:solidFill>
                <a:latin typeface="Roboto"/>
                <a:ea typeface="Roboto"/>
                <a:cs typeface="Roboto"/>
                <a:sym typeface="Roboto"/>
              </a:rPr>
              <a:t> will be used to collect and store relevant data for future pattern analysis and to support penalty enforcement regarding garbage sorting. </a:t>
            </a:r>
            <a:endParaRPr sz="1600">
              <a:solidFill>
                <a:srgbClr val="999999"/>
              </a:solidFill>
              <a:latin typeface="Roboto"/>
              <a:ea typeface="Roboto"/>
              <a:cs typeface="Roboto"/>
              <a:sym typeface="Roboto"/>
            </a:endParaRPr>
          </a:p>
          <a:p>
            <a:pPr indent="0" lvl="0" marL="0" marR="0" rtl="0" algn="l">
              <a:lnSpc>
                <a:spcPct val="90000"/>
              </a:lnSpc>
              <a:spcBef>
                <a:spcPts val="0"/>
              </a:spcBef>
              <a:spcAft>
                <a:spcPts val="0"/>
              </a:spcAft>
              <a:buNone/>
            </a:pPr>
            <a:r>
              <a:t/>
            </a:r>
            <a:endParaRPr sz="1600">
              <a:solidFill>
                <a:srgbClr val="999999"/>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1600"/>
              <a:buFont typeface="Arial"/>
              <a:buNone/>
            </a:pPr>
            <a:r>
              <a:rPr b="1" lang="en-CA" sz="1600">
                <a:solidFill>
                  <a:srgbClr val="999999"/>
                </a:solidFill>
                <a:latin typeface="Roboto"/>
                <a:ea typeface="Roboto"/>
                <a:cs typeface="Roboto"/>
                <a:sym typeface="Roboto"/>
              </a:rPr>
              <a:t>Similar solutions</a:t>
            </a:r>
            <a:r>
              <a:rPr lang="en-CA" sz="1600">
                <a:solidFill>
                  <a:srgbClr val="999999"/>
                </a:solidFill>
                <a:latin typeface="Roboto"/>
                <a:ea typeface="Roboto"/>
                <a:cs typeface="Roboto"/>
                <a:sym typeface="Roboto"/>
              </a:rPr>
              <a:t>: </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Oscar by Intuitive AI: “[An AI-powered smart trash bin that] eliminates contamination by identifying the object in your hand at the point of disposal and visually educates you on how to sort your trash.” (</a:t>
            </a:r>
            <a:r>
              <a:rPr lang="en-CA" sz="1600" u="sng">
                <a:solidFill>
                  <a:srgbClr val="3FA9EF"/>
                </a:solidFill>
                <a:latin typeface="Roboto"/>
                <a:ea typeface="Roboto"/>
                <a:cs typeface="Roboto"/>
                <a:sym typeface="Roboto"/>
                <a:hlinkClick r:id="rId3"/>
              </a:rPr>
              <a:t>Intuitive AI</a:t>
            </a:r>
            <a:r>
              <a:rPr lang="en-CA" sz="1600">
                <a:solidFill>
                  <a:srgbClr val="3FA9EF"/>
                </a:solidFill>
                <a:latin typeface="Roboto"/>
                <a:ea typeface="Roboto"/>
                <a:cs typeface="Roboto"/>
                <a:sym typeface="Roboto"/>
              </a:rPr>
              <a:t>,</a:t>
            </a:r>
            <a:r>
              <a:rPr lang="en-CA" sz="1600">
                <a:solidFill>
                  <a:srgbClr val="999999"/>
                </a:solidFill>
                <a:latin typeface="Roboto"/>
                <a:ea typeface="Roboto"/>
                <a:cs typeface="Roboto"/>
                <a:sym typeface="Roboto"/>
              </a:rPr>
              <a:t> 2020)</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RecycleSmart: Deploying smart containers and compactors to “monitor waste in real-time and plan optimal collection” for businesses. (</a:t>
            </a:r>
            <a:r>
              <a:rPr lang="en-CA" sz="1600" u="sng">
                <a:solidFill>
                  <a:srgbClr val="3FA9EF"/>
                </a:solidFill>
                <a:latin typeface="Roboto"/>
                <a:ea typeface="Roboto"/>
                <a:cs typeface="Roboto"/>
                <a:sym typeface="Roboto"/>
                <a:hlinkClick r:id="rId4"/>
              </a:rPr>
              <a:t>RecycleSmart</a:t>
            </a:r>
            <a:r>
              <a:rPr lang="en-CA" sz="1600">
                <a:solidFill>
                  <a:srgbClr val="999999"/>
                </a:solidFill>
                <a:latin typeface="Roboto"/>
                <a:ea typeface="Roboto"/>
                <a:cs typeface="Roboto"/>
                <a:sym typeface="Roboto"/>
              </a:rPr>
              <a:t>, 2020)</a:t>
            </a:r>
            <a:endParaRPr sz="1600">
              <a:solidFill>
                <a:srgbClr val="999999"/>
              </a:solidFill>
              <a:latin typeface="Roboto"/>
              <a:ea typeface="Roboto"/>
              <a:cs typeface="Roboto"/>
              <a:sym typeface="Roboto"/>
            </a:endParaRPr>
          </a:p>
          <a:p>
            <a:pPr indent="0" lvl="0" marL="0" marR="0" rtl="0" algn="l">
              <a:lnSpc>
                <a:spcPct val="90000"/>
              </a:lnSpc>
              <a:spcBef>
                <a:spcPts val="0"/>
              </a:spcBef>
              <a:spcAft>
                <a:spcPts val="0"/>
              </a:spcAft>
              <a:buNone/>
            </a:pPr>
            <a:r>
              <a:t/>
            </a:r>
            <a:endParaRPr sz="1600">
              <a:solidFill>
                <a:srgbClr val="999999"/>
              </a:solidFill>
              <a:latin typeface="Roboto"/>
              <a:ea typeface="Roboto"/>
              <a:cs typeface="Roboto"/>
              <a:sym typeface="Roboto"/>
            </a:endParaRPr>
          </a:p>
          <a:p>
            <a:pPr indent="0" lvl="0" marL="0" marR="0" rtl="0" algn="l">
              <a:lnSpc>
                <a:spcPct val="90000"/>
              </a:lnSpc>
              <a:spcBef>
                <a:spcPts val="0"/>
              </a:spcBef>
              <a:spcAft>
                <a:spcPts val="0"/>
              </a:spcAft>
              <a:buNone/>
            </a:pPr>
            <a:r>
              <a:rPr b="1" lang="en-CA" sz="1600">
                <a:solidFill>
                  <a:srgbClr val="999999"/>
                </a:solidFill>
                <a:latin typeface="Roboto"/>
                <a:ea typeface="Roboto"/>
                <a:cs typeface="Roboto"/>
                <a:sym typeface="Roboto"/>
              </a:rPr>
              <a:t>Product Differentiation Points</a:t>
            </a:r>
            <a:r>
              <a:rPr lang="en-CA" sz="1600">
                <a:solidFill>
                  <a:srgbClr val="999999"/>
                </a:solidFill>
                <a:latin typeface="Roboto"/>
                <a:ea typeface="Roboto"/>
                <a:cs typeface="Roboto"/>
                <a:sym typeface="Roboto"/>
              </a:rPr>
              <a:t>: </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The GCGS system is </a:t>
            </a:r>
            <a:r>
              <a:rPr b="1" lang="en-CA" sz="1600">
                <a:solidFill>
                  <a:srgbClr val="3FA9EF"/>
                </a:solidFill>
                <a:latin typeface="Roboto"/>
                <a:ea typeface="Roboto"/>
                <a:cs typeface="Roboto"/>
                <a:sym typeface="Roboto"/>
              </a:rPr>
              <a:t>a governmental project with a residencial focus</a:t>
            </a:r>
            <a:r>
              <a:rPr lang="en-CA" sz="1600">
                <a:solidFill>
                  <a:srgbClr val="999999"/>
                </a:solidFill>
                <a:latin typeface="Roboto"/>
                <a:ea typeface="Roboto"/>
                <a:cs typeface="Roboto"/>
                <a:sym typeface="Roboto"/>
              </a:rPr>
              <a:t>; due to its large targeting scale and privacy needs, none of the private organizations out there in the market would be able to achieve the same.</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The sensors attached to the household garbage bins are designed to be directly linked to its geographical location instead of the house owners, hence there would be</a:t>
            </a:r>
            <a:r>
              <a:rPr b="1" lang="en-CA" sz="1600">
                <a:solidFill>
                  <a:srgbClr val="999999"/>
                </a:solidFill>
                <a:latin typeface="Roboto"/>
                <a:ea typeface="Roboto"/>
                <a:cs typeface="Roboto"/>
                <a:sym typeface="Roboto"/>
              </a:rPr>
              <a:t> </a:t>
            </a:r>
            <a:r>
              <a:rPr b="1" lang="en-CA" sz="1600">
                <a:solidFill>
                  <a:srgbClr val="3FA9EF"/>
                </a:solidFill>
                <a:latin typeface="Roboto"/>
                <a:ea typeface="Roboto"/>
                <a:cs typeface="Roboto"/>
                <a:sym typeface="Roboto"/>
              </a:rPr>
              <a:t>minimal </a:t>
            </a:r>
            <a:r>
              <a:rPr b="1" lang="en-CA" sz="1600">
                <a:solidFill>
                  <a:srgbClr val="3FA9EF"/>
                </a:solidFill>
                <a:latin typeface="Roboto"/>
                <a:ea typeface="Roboto"/>
                <a:cs typeface="Roboto"/>
                <a:sym typeface="Roboto"/>
              </a:rPr>
              <a:t>privacy</a:t>
            </a:r>
            <a:r>
              <a:rPr b="1" lang="en-CA" sz="1600">
                <a:solidFill>
                  <a:srgbClr val="3FA9EF"/>
                </a:solidFill>
                <a:latin typeface="Roboto"/>
                <a:ea typeface="Roboto"/>
                <a:cs typeface="Roboto"/>
                <a:sym typeface="Roboto"/>
              </a:rPr>
              <a:t> concerns</a:t>
            </a:r>
            <a:r>
              <a:rPr lang="en-CA" sz="1600">
                <a:solidFill>
                  <a:srgbClr val="999999"/>
                </a:solidFill>
                <a:latin typeface="Roboto"/>
                <a:ea typeface="Roboto"/>
                <a:cs typeface="Roboto"/>
                <a:sym typeface="Roboto"/>
              </a:rPr>
              <a:t> about being exposed by one’s garbage. </a:t>
            </a:r>
            <a:endParaRPr sz="1600">
              <a:solidFill>
                <a:srgbClr val="999999"/>
              </a:solidFill>
              <a:latin typeface="Roboto"/>
              <a:ea typeface="Roboto"/>
              <a:cs typeface="Roboto"/>
              <a:sym typeface="Roboto"/>
            </a:endParaRPr>
          </a:p>
          <a:p>
            <a:pPr indent="-330200" lvl="0" marL="457200" marR="0" rtl="0" algn="l">
              <a:lnSpc>
                <a:spcPct val="90000"/>
              </a:lnSpc>
              <a:spcBef>
                <a:spcPts val="0"/>
              </a:spcBef>
              <a:spcAft>
                <a:spcPts val="0"/>
              </a:spcAft>
              <a:buClr>
                <a:srgbClr val="999999"/>
              </a:buClr>
              <a:buSzPts val="1600"/>
              <a:buFont typeface="Roboto"/>
              <a:buChar char="●"/>
            </a:pPr>
            <a:r>
              <a:rPr lang="en-CA" sz="1600">
                <a:solidFill>
                  <a:srgbClr val="999999"/>
                </a:solidFill>
                <a:latin typeface="Roboto"/>
                <a:ea typeface="Roboto"/>
                <a:cs typeface="Roboto"/>
                <a:sym typeface="Roboto"/>
              </a:rPr>
              <a:t>The GSGC system would </a:t>
            </a:r>
            <a:r>
              <a:rPr b="1" lang="en-CA" sz="1600">
                <a:solidFill>
                  <a:srgbClr val="3FA9EF"/>
                </a:solidFill>
                <a:latin typeface="Roboto"/>
                <a:ea typeface="Roboto"/>
                <a:cs typeface="Roboto"/>
                <a:sym typeface="Roboto"/>
              </a:rPr>
              <a:t>set the fundamentals for a larger smart city network</a:t>
            </a:r>
            <a:r>
              <a:rPr lang="en-CA" sz="1600">
                <a:solidFill>
                  <a:srgbClr val="999999"/>
                </a:solidFill>
                <a:latin typeface="Roboto"/>
                <a:ea typeface="Roboto"/>
                <a:cs typeface="Roboto"/>
                <a:sym typeface="Roboto"/>
              </a:rPr>
              <a:t>; data coming from household garbage bins would support the design of more efficient waste collection schedule; in the future, it could be integrated into crime prevention and/or medical emergency networks. </a:t>
            </a:r>
            <a:endParaRPr sz="1600">
              <a:solidFill>
                <a:srgbClr val="999999"/>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1600"/>
              <a:buFont typeface="Arial"/>
              <a:buNone/>
            </a:pPr>
            <a:r>
              <a:t/>
            </a:r>
            <a:endParaRPr sz="2400">
              <a:solidFill>
                <a:srgbClr val="999999"/>
              </a:solidFill>
              <a:latin typeface="Roboto"/>
              <a:ea typeface="Roboto"/>
              <a:cs typeface="Roboto"/>
              <a:sym typeface="Roboto"/>
            </a:endParaRPr>
          </a:p>
          <a:p>
            <a:pPr indent="0" lvl="0" marL="0" marR="0" rtl="0" algn="l">
              <a:lnSpc>
                <a:spcPct val="90000"/>
              </a:lnSpc>
              <a:spcBef>
                <a:spcPts val="0"/>
              </a:spcBef>
              <a:spcAft>
                <a:spcPts val="0"/>
              </a:spcAft>
              <a:buClr>
                <a:srgbClr val="000000"/>
              </a:buClr>
              <a:buSzPts val="1600"/>
              <a:buFont typeface="Arial"/>
              <a:buNone/>
            </a:pPr>
            <a:r>
              <a:t/>
            </a:r>
            <a:endParaRPr sz="2400">
              <a:solidFill>
                <a:srgbClr val="99999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g6ff7c4462b_1_2001"/>
          <p:cNvSpPr txBox="1"/>
          <p:nvPr>
            <p:ph type="title"/>
          </p:nvPr>
        </p:nvSpPr>
        <p:spPr>
          <a:xfrm>
            <a:off x="0" y="1"/>
            <a:ext cx="12192000" cy="1343700"/>
          </a:xfrm>
          <a:prstGeom prst="rect">
            <a:avLst/>
          </a:prstGeom>
          <a:solidFill>
            <a:srgbClr val="3FA9E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rPr>
              <a:t>TARGET </a:t>
            </a:r>
            <a:endParaRPr i="0" sz="4000" u="none" cap="none" strike="noStrike">
              <a:solidFill>
                <a:schemeClr val="lt1"/>
              </a:solidFill>
              <a:latin typeface="Roboto"/>
              <a:ea typeface="Roboto"/>
              <a:cs typeface="Roboto"/>
              <a:sym typeface="Roboto"/>
            </a:endParaRPr>
          </a:p>
        </p:txBody>
      </p:sp>
      <p:grpSp>
        <p:nvGrpSpPr>
          <p:cNvPr id="90" name="Google Shape;90;g6ff7c4462b_1_2001"/>
          <p:cNvGrpSpPr/>
          <p:nvPr/>
        </p:nvGrpSpPr>
        <p:grpSpPr>
          <a:xfrm>
            <a:off x="703779" y="4911782"/>
            <a:ext cx="11021451" cy="1293049"/>
            <a:chOff x="1593000" y="2322568"/>
            <a:chExt cx="6125751" cy="643500"/>
          </a:xfrm>
        </p:grpSpPr>
        <p:sp>
          <p:nvSpPr>
            <p:cNvPr id="91" name="Google Shape;91;g6ff7c4462b_1_2001"/>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g6ff7c4462b_1_2001"/>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 name="Google Shape;93;g6ff7c4462b_1_2001"/>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g6ff7c4462b_1_2001"/>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CA" sz="1600">
                  <a:solidFill>
                    <a:srgbClr val="FFFFFF"/>
                  </a:solidFill>
                  <a:latin typeface="Roboto Medium"/>
                  <a:ea typeface="Roboto Medium"/>
                  <a:cs typeface="Roboto Medium"/>
                  <a:sym typeface="Roboto Medium"/>
                </a:rPr>
                <a:t>Audience Characteristics</a:t>
              </a:r>
              <a:endParaRPr sz="1600">
                <a:solidFill>
                  <a:srgbClr val="FFFFFF"/>
                </a:solidFill>
                <a:latin typeface="Roboto"/>
                <a:ea typeface="Roboto"/>
                <a:cs typeface="Roboto"/>
                <a:sym typeface="Roboto"/>
              </a:endParaRPr>
            </a:p>
          </p:txBody>
        </p:sp>
        <p:sp>
          <p:nvSpPr>
            <p:cNvPr id="95" name="Google Shape;95;g6ff7c4462b_1_200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 name="Google Shape;96;g6ff7c4462b_1_2001"/>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CA"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97" name="Google Shape;97;g6ff7c4462b_1_2001"/>
            <p:cNvSpPr/>
            <p:nvPr/>
          </p:nvSpPr>
          <p:spPr>
            <a:xfrm>
              <a:off x="4387851" y="2323746"/>
              <a:ext cx="3330900" cy="642300"/>
            </a:xfrm>
            <a:prstGeom prst="rect">
              <a:avLst/>
            </a:prstGeom>
            <a:noFill/>
            <a:ln>
              <a:noFill/>
            </a:ln>
          </p:spPr>
          <p:txBody>
            <a:bodyPr anchorCtr="0" anchor="ctr" bIns="121900" lIns="121900" spcFirstLastPara="1" rIns="121900" wrap="square" tIns="121900">
              <a:noAutofit/>
            </a:bodyPr>
            <a:lstStyle/>
            <a:p>
              <a:pPr indent="-387350" lvl="0" marL="609600" rtl="0" algn="l">
                <a:lnSpc>
                  <a:spcPct val="115000"/>
                </a:lnSpc>
                <a:spcBef>
                  <a:spcPts val="0"/>
                </a:spcBef>
                <a:spcAft>
                  <a:spcPts val="0"/>
                </a:spcAft>
                <a:buClr>
                  <a:srgbClr val="0C58D3"/>
                </a:buClr>
                <a:buSzPts val="1300"/>
                <a:buFont typeface="Roboto"/>
                <a:buChar char="●"/>
              </a:pPr>
              <a:r>
                <a:rPr lang="en-CA" sz="1300">
                  <a:solidFill>
                    <a:srgbClr val="0C58D3"/>
                  </a:solidFill>
                  <a:latin typeface="Roboto"/>
                  <a:ea typeface="Roboto"/>
                  <a:cs typeface="Roboto"/>
                  <a:sym typeface="Roboto"/>
                </a:rPr>
                <a:t>Average Household Size: 2.3</a:t>
              </a:r>
              <a:endParaRPr sz="1300">
                <a:solidFill>
                  <a:srgbClr val="0C58D3"/>
                </a:solidFill>
                <a:latin typeface="Roboto"/>
                <a:ea typeface="Roboto"/>
                <a:cs typeface="Roboto"/>
                <a:sym typeface="Roboto"/>
              </a:endParaRPr>
            </a:p>
            <a:p>
              <a:pPr indent="-387350" lvl="0" marL="609600" rtl="0" algn="l">
                <a:lnSpc>
                  <a:spcPct val="115000"/>
                </a:lnSpc>
                <a:spcBef>
                  <a:spcPts val="0"/>
                </a:spcBef>
                <a:spcAft>
                  <a:spcPts val="0"/>
                </a:spcAft>
                <a:buClr>
                  <a:srgbClr val="0C58D3"/>
                </a:buClr>
                <a:buSzPts val="1300"/>
                <a:buFont typeface="Roboto"/>
                <a:buChar char="●"/>
              </a:pPr>
              <a:r>
                <a:rPr lang="en-CA" sz="1300">
                  <a:solidFill>
                    <a:srgbClr val="0C58D3"/>
                  </a:solidFill>
                  <a:latin typeface="Roboto"/>
                  <a:ea typeface="Roboto"/>
                  <a:cs typeface="Roboto"/>
                  <a:sym typeface="Roboto"/>
                </a:rPr>
                <a:t>Average income level is 6.4% higher than the B.C. average</a:t>
              </a:r>
              <a:endParaRPr sz="1300">
                <a:solidFill>
                  <a:srgbClr val="0C58D3"/>
                </a:solidFill>
                <a:latin typeface="Roboto"/>
                <a:ea typeface="Roboto"/>
                <a:cs typeface="Roboto"/>
                <a:sym typeface="Roboto"/>
              </a:endParaRPr>
            </a:p>
            <a:p>
              <a:pPr indent="-387350" lvl="0" marL="609600" rtl="0" algn="l">
                <a:lnSpc>
                  <a:spcPct val="115000"/>
                </a:lnSpc>
                <a:spcBef>
                  <a:spcPts val="0"/>
                </a:spcBef>
                <a:spcAft>
                  <a:spcPts val="0"/>
                </a:spcAft>
                <a:buClr>
                  <a:srgbClr val="0C58D3"/>
                </a:buClr>
                <a:buSzPts val="1300"/>
                <a:buFont typeface="Roboto"/>
                <a:buChar char="●"/>
              </a:pPr>
              <a:r>
                <a:rPr lang="en-CA" sz="1300">
                  <a:solidFill>
                    <a:srgbClr val="0C58D3"/>
                  </a:solidFill>
                  <a:latin typeface="Roboto"/>
                  <a:ea typeface="Roboto"/>
                  <a:cs typeface="Roboto"/>
                  <a:sym typeface="Roboto"/>
                </a:rPr>
                <a:t>In 2015, median total income of households in Vancouver: $72,662</a:t>
              </a:r>
              <a:endParaRPr sz="1300">
                <a:solidFill>
                  <a:srgbClr val="0C58D3"/>
                </a:solidFill>
                <a:latin typeface="Roboto"/>
                <a:ea typeface="Roboto"/>
                <a:cs typeface="Roboto"/>
                <a:sym typeface="Roboto"/>
              </a:endParaRPr>
            </a:p>
            <a:p>
              <a:pPr indent="-387350" lvl="0" marL="609600" rtl="0" algn="l">
                <a:lnSpc>
                  <a:spcPct val="115000"/>
                </a:lnSpc>
                <a:spcBef>
                  <a:spcPts val="0"/>
                </a:spcBef>
                <a:spcAft>
                  <a:spcPts val="0"/>
                </a:spcAft>
                <a:buClr>
                  <a:srgbClr val="0C58D3"/>
                </a:buClr>
                <a:buSzPts val="1300"/>
                <a:buFont typeface="Roboto"/>
                <a:buChar char="●"/>
              </a:pPr>
              <a:r>
                <a:rPr lang="en-CA" sz="1300">
                  <a:solidFill>
                    <a:srgbClr val="0C58D3"/>
                  </a:solidFill>
                  <a:latin typeface="Roboto"/>
                  <a:ea typeface="Roboto"/>
                  <a:cs typeface="Roboto"/>
                  <a:sym typeface="Roboto"/>
                </a:rPr>
                <a:t>In 2016, the population of Greater Vancouver was 2.463 million</a:t>
              </a:r>
              <a:endParaRPr sz="1300">
                <a:solidFill>
                  <a:srgbClr val="0C58D3"/>
                </a:solidFill>
                <a:latin typeface="Roboto"/>
                <a:ea typeface="Roboto"/>
                <a:cs typeface="Roboto"/>
                <a:sym typeface="Roboto"/>
              </a:endParaRPr>
            </a:p>
            <a:p>
              <a:pPr indent="-387350" lvl="0" marL="609600" rtl="0" algn="l">
                <a:lnSpc>
                  <a:spcPct val="115000"/>
                </a:lnSpc>
                <a:spcBef>
                  <a:spcPts val="0"/>
                </a:spcBef>
                <a:spcAft>
                  <a:spcPts val="0"/>
                </a:spcAft>
                <a:buClr>
                  <a:srgbClr val="0C58D3"/>
                </a:buClr>
                <a:buSzPts val="1300"/>
                <a:buFont typeface="Roboto"/>
                <a:buChar char="●"/>
              </a:pPr>
              <a:r>
                <a:rPr lang="en-CA" sz="1300">
                  <a:solidFill>
                    <a:srgbClr val="0C58D3"/>
                  </a:solidFill>
                  <a:latin typeface="Roboto"/>
                  <a:ea typeface="Roboto"/>
                  <a:cs typeface="Roboto"/>
                  <a:sym typeface="Roboto"/>
                </a:rPr>
                <a:t>In 2016, the median age of Greater Vancouver was 28.7</a:t>
              </a:r>
              <a:endParaRPr sz="1300">
                <a:solidFill>
                  <a:srgbClr val="0C58D3"/>
                </a:solidFill>
                <a:latin typeface="Roboto"/>
                <a:ea typeface="Roboto"/>
                <a:cs typeface="Roboto"/>
                <a:sym typeface="Roboto"/>
              </a:endParaRPr>
            </a:p>
          </p:txBody>
        </p:sp>
      </p:grpSp>
      <p:grpSp>
        <p:nvGrpSpPr>
          <p:cNvPr id="98" name="Google Shape;98;g6ff7c4462b_1_2001"/>
          <p:cNvGrpSpPr/>
          <p:nvPr/>
        </p:nvGrpSpPr>
        <p:grpSpPr>
          <a:xfrm>
            <a:off x="703779" y="3595362"/>
            <a:ext cx="10719589" cy="1293049"/>
            <a:chOff x="1593000" y="2322568"/>
            <a:chExt cx="5957975" cy="643500"/>
          </a:xfrm>
        </p:grpSpPr>
        <p:sp>
          <p:nvSpPr>
            <p:cNvPr id="99" name="Google Shape;99;g6ff7c4462b_1_2001"/>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 name="Google Shape;100;g6ff7c4462b_1_2001"/>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 name="Google Shape;101;g6ff7c4462b_1_2001"/>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g6ff7c4462b_1_2001"/>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CA" sz="1600">
                  <a:solidFill>
                    <a:srgbClr val="FFFFFF"/>
                  </a:solidFill>
                  <a:latin typeface="Roboto Medium"/>
                  <a:ea typeface="Roboto Medium"/>
                  <a:cs typeface="Roboto Medium"/>
                  <a:sym typeface="Roboto Medium"/>
                </a:rPr>
                <a:t>Target Audience</a:t>
              </a:r>
              <a:endParaRPr sz="1600">
                <a:solidFill>
                  <a:srgbClr val="FFFFFF"/>
                </a:solidFill>
                <a:latin typeface="Roboto"/>
                <a:ea typeface="Roboto"/>
                <a:cs typeface="Roboto"/>
                <a:sym typeface="Roboto"/>
              </a:endParaRPr>
            </a:p>
          </p:txBody>
        </p:sp>
        <p:sp>
          <p:nvSpPr>
            <p:cNvPr id="103" name="Google Shape;103;g6ff7c4462b_1_200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 name="Google Shape;104;g6ff7c4462b_1_2001"/>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CA"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105" name="Google Shape;105;g6ff7c4462b_1_2001"/>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93700" lvl="0" marL="609600" rtl="0" algn="l">
                <a:lnSpc>
                  <a:spcPct val="115000"/>
                </a:lnSpc>
                <a:spcBef>
                  <a:spcPts val="0"/>
                </a:spcBef>
                <a:spcAft>
                  <a:spcPts val="0"/>
                </a:spcAft>
                <a:buClr>
                  <a:srgbClr val="0C58D3"/>
                </a:buClr>
                <a:buSzPts val="1400"/>
                <a:buFont typeface="Roboto"/>
                <a:buChar char="●"/>
              </a:pPr>
              <a:r>
                <a:rPr lang="en-CA">
                  <a:solidFill>
                    <a:srgbClr val="0C58D3"/>
                  </a:solidFill>
                  <a:latin typeface="Roboto"/>
                  <a:ea typeface="Roboto"/>
                  <a:cs typeface="Roboto"/>
                  <a:sym typeface="Roboto"/>
                </a:rPr>
                <a:t>All households in the Greater Vancouver area</a:t>
              </a:r>
              <a:endParaRPr>
                <a:solidFill>
                  <a:srgbClr val="0C58D3"/>
                </a:solidFill>
                <a:latin typeface="Roboto"/>
                <a:ea typeface="Roboto"/>
                <a:cs typeface="Roboto"/>
                <a:sym typeface="Roboto"/>
              </a:endParaRPr>
            </a:p>
            <a:p>
              <a:pPr indent="-393700" lvl="0" marL="609600" rtl="0" algn="l">
                <a:lnSpc>
                  <a:spcPct val="115000"/>
                </a:lnSpc>
                <a:spcBef>
                  <a:spcPts val="0"/>
                </a:spcBef>
                <a:spcAft>
                  <a:spcPts val="0"/>
                </a:spcAft>
                <a:buClr>
                  <a:srgbClr val="0C58D3"/>
                </a:buClr>
                <a:buSzPts val="1400"/>
                <a:buFont typeface="Roboto"/>
                <a:buChar char="●"/>
              </a:pPr>
              <a:r>
                <a:rPr lang="en-CA">
                  <a:solidFill>
                    <a:srgbClr val="0C58D3"/>
                  </a:solidFill>
                  <a:latin typeface="Roboto"/>
                  <a:ea typeface="Roboto"/>
                  <a:cs typeface="Roboto"/>
                  <a:sym typeface="Roboto"/>
                </a:rPr>
                <a:t>Size: &gt;280,000 households</a:t>
              </a:r>
              <a:endParaRPr>
                <a:solidFill>
                  <a:srgbClr val="0C58D3"/>
                </a:solidFill>
                <a:latin typeface="Roboto"/>
                <a:ea typeface="Roboto"/>
                <a:cs typeface="Roboto"/>
                <a:sym typeface="Roboto"/>
              </a:endParaRPr>
            </a:p>
          </p:txBody>
        </p:sp>
      </p:grpSp>
      <p:grpSp>
        <p:nvGrpSpPr>
          <p:cNvPr id="106" name="Google Shape;106;g6ff7c4462b_1_2001"/>
          <p:cNvGrpSpPr/>
          <p:nvPr/>
        </p:nvGrpSpPr>
        <p:grpSpPr>
          <a:xfrm>
            <a:off x="703779" y="2278924"/>
            <a:ext cx="10719589" cy="1293049"/>
            <a:chOff x="1593000" y="2322568"/>
            <a:chExt cx="5957975" cy="643500"/>
          </a:xfrm>
        </p:grpSpPr>
        <p:sp>
          <p:nvSpPr>
            <p:cNvPr id="107" name="Google Shape;107;g6ff7c4462b_1_2001"/>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g6ff7c4462b_1_2001"/>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g6ff7c4462b_1_2001"/>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g6ff7c4462b_1_2001"/>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CA" sz="1600">
                  <a:solidFill>
                    <a:srgbClr val="FFFFFF"/>
                  </a:solidFill>
                  <a:latin typeface="Roboto Medium"/>
                  <a:ea typeface="Roboto Medium"/>
                  <a:cs typeface="Roboto Medium"/>
                  <a:sym typeface="Roboto Medium"/>
                </a:rPr>
                <a:t>Client</a:t>
              </a:r>
              <a:endParaRPr sz="1600">
                <a:solidFill>
                  <a:srgbClr val="FFFFFF"/>
                </a:solidFill>
                <a:latin typeface="Roboto"/>
                <a:ea typeface="Roboto"/>
                <a:cs typeface="Roboto"/>
                <a:sym typeface="Roboto"/>
              </a:endParaRPr>
            </a:p>
          </p:txBody>
        </p:sp>
        <p:sp>
          <p:nvSpPr>
            <p:cNvPr id="111" name="Google Shape;111;g6ff7c4462b_1_2001"/>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6ff7c4462b_1_2001"/>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CA"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113" name="Google Shape;113;g6ff7c4462b_1_2001"/>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93700" lvl="0" marL="609600" rtl="0" algn="l">
                <a:lnSpc>
                  <a:spcPct val="115000"/>
                </a:lnSpc>
                <a:spcBef>
                  <a:spcPts val="0"/>
                </a:spcBef>
                <a:spcAft>
                  <a:spcPts val="0"/>
                </a:spcAft>
                <a:buClr>
                  <a:srgbClr val="0C58D3"/>
                </a:buClr>
                <a:buSzPts val="1400"/>
                <a:buFont typeface="Roboto"/>
                <a:buChar char="●"/>
              </a:pPr>
              <a:r>
                <a:rPr lang="en-CA">
                  <a:solidFill>
                    <a:srgbClr val="0C58D3"/>
                  </a:solidFill>
                  <a:latin typeface="Roboto"/>
                  <a:ea typeface="Roboto"/>
                  <a:cs typeface="Roboto"/>
                  <a:sym typeface="Roboto"/>
                </a:rPr>
                <a:t>The city government of </a:t>
              </a:r>
              <a:r>
                <a:rPr lang="en-CA">
                  <a:solidFill>
                    <a:srgbClr val="0C58D3"/>
                  </a:solidFill>
                  <a:latin typeface="Roboto"/>
                  <a:ea typeface="Roboto"/>
                  <a:cs typeface="Roboto"/>
                  <a:sym typeface="Roboto"/>
                </a:rPr>
                <a:t>Greater Vancouver</a:t>
              </a:r>
              <a:endParaRPr>
                <a:solidFill>
                  <a:srgbClr val="0C58D3"/>
                </a:solidFill>
                <a:latin typeface="Roboto"/>
                <a:ea typeface="Roboto"/>
                <a:cs typeface="Roboto"/>
                <a:sym typeface="Roboto"/>
              </a:endParaRPr>
            </a:p>
          </p:txBody>
        </p:sp>
      </p:grpSp>
      <p:sp>
        <p:nvSpPr>
          <p:cNvPr id="114" name="Google Shape;114;g6ff7c4462b_1_2001"/>
          <p:cNvSpPr txBox="1"/>
          <p:nvPr/>
        </p:nvSpPr>
        <p:spPr>
          <a:xfrm>
            <a:off x="703775" y="1595463"/>
            <a:ext cx="10719600" cy="58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CA" sz="1600">
                <a:solidFill>
                  <a:srgbClr val="999999"/>
                </a:solidFill>
                <a:latin typeface="Roboto"/>
                <a:ea typeface="Roboto"/>
                <a:cs typeface="Roboto"/>
                <a:sym typeface="Roboto"/>
              </a:rPr>
              <a:t>S</a:t>
            </a:r>
            <a:r>
              <a:rPr lang="en-CA" sz="1600">
                <a:solidFill>
                  <a:srgbClr val="999999"/>
                </a:solidFill>
                <a:latin typeface="Roboto"/>
                <a:ea typeface="Roboto"/>
                <a:cs typeface="Roboto"/>
                <a:sym typeface="Roboto"/>
              </a:rPr>
              <a:t>ustainable city requires mutual efforts from both households and government. We want the GCGS system to be implemented in all households in greater Vancouver area to substitute the current garbage collecting system.</a:t>
            </a:r>
            <a:endParaRPr sz="1600">
              <a:solidFill>
                <a:srgbClr val="999999"/>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g707edb66cc_0_174"/>
          <p:cNvSpPr txBox="1"/>
          <p:nvPr>
            <p:ph type="title"/>
          </p:nvPr>
        </p:nvSpPr>
        <p:spPr>
          <a:xfrm>
            <a:off x="0" y="1"/>
            <a:ext cx="12192000" cy="1343700"/>
          </a:xfrm>
          <a:prstGeom prst="rect">
            <a:avLst/>
          </a:prstGeom>
          <a:solidFill>
            <a:srgbClr val="3FA9E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Helvetica Neue"/>
              <a:buNone/>
            </a:pPr>
            <a:r>
              <a:rPr lang="en-CA" sz="4000">
                <a:solidFill>
                  <a:schemeClr val="lt1"/>
                </a:solidFill>
                <a:latin typeface="Roboto"/>
                <a:ea typeface="Roboto"/>
                <a:cs typeface="Roboto"/>
                <a:sym typeface="Roboto"/>
                <a:extLst>
                  <a:ext uri="http://customooxmlschemas.google.com/">
                    <go:slidesCustomData xmlns:go="http://customooxmlschemas.google.com/" textRoundtripDataId="0"/>
                  </a:ext>
                </a:extLst>
              </a:rPr>
              <a:t>BUSINESS MODEL </a:t>
            </a:r>
            <a:endParaRPr i="0" sz="4000" u="none" cap="none" strike="noStrike">
              <a:solidFill>
                <a:schemeClr val="lt1"/>
              </a:solidFill>
              <a:latin typeface="Roboto"/>
              <a:ea typeface="Roboto"/>
              <a:cs typeface="Roboto"/>
              <a:sym typeface="Roboto"/>
            </a:endParaRPr>
          </a:p>
        </p:txBody>
      </p:sp>
      <p:sp>
        <p:nvSpPr>
          <p:cNvPr id="120" name="Google Shape;120;g707edb66cc_0_174"/>
          <p:cNvSpPr txBox="1"/>
          <p:nvPr/>
        </p:nvSpPr>
        <p:spPr>
          <a:xfrm>
            <a:off x="308113" y="1749425"/>
            <a:ext cx="116850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t/>
            </a:r>
            <a:endParaRPr b="0" i="1" sz="1600" u="none" cap="none" strike="noStrike">
              <a:solidFill>
                <a:srgbClr val="888888"/>
              </a:solidFill>
              <a:latin typeface="Roboto"/>
              <a:ea typeface="Roboto"/>
              <a:cs typeface="Roboto"/>
              <a:sym typeface="Roboto"/>
            </a:endParaRPr>
          </a:p>
        </p:txBody>
      </p:sp>
      <p:graphicFrame>
        <p:nvGraphicFramePr>
          <p:cNvPr id="121" name="Google Shape;121;g707edb66cc_0_174"/>
          <p:cNvGraphicFramePr/>
          <p:nvPr/>
        </p:nvGraphicFramePr>
        <p:xfrm>
          <a:off x="226875" y="1455198"/>
          <a:ext cx="3000000" cy="3000000"/>
        </p:xfrm>
        <a:graphic>
          <a:graphicData uri="http://schemas.openxmlformats.org/drawingml/2006/table">
            <a:tbl>
              <a:tblPr>
                <a:noFill/>
                <a:tableStyleId>{67919CD4-2837-453E-8930-120AF96DBBF6}</a:tableStyleId>
              </a:tblPr>
              <a:tblGrid>
                <a:gridCol w="2253375"/>
                <a:gridCol w="2542200"/>
                <a:gridCol w="2416475"/>
                <a:gridCol w="2321450"/>
                <a:gridCol w="2202300"/>
              </a:tblGrid>
              <a:tr h="1431350">
                <a:tc rowSpan="2">
                  <a:txBody>
                    <a:bodyPr/>
                    <a:lstStyle/>
                    <a:p>
                      <a:pPr indent="0" lvl="0" marL="0" rtl="0" algn="l">
                        <a:spcBef>
                          <a:spcPts val="0"/>
                        </a:spcBef>
                        <a:spcAft>
                          <a:spcPts val="0"/>
                        </a:spcAft>
                        <a:buNone/>
                      </a:pPr>
                      <a:r>
                        <a:rPr b="1" lang="en-CA" sz="1600">
                          <a:solidFill>
                            <a:srgbClr val="7F7F7F"/>
                          </a:solidFill>
                          <a:latin typeface="Roboto"/>
                          <a:ea typeface="Roboto"/>
                          <a:cs typeface="Roboto"/>
                          <a:sym typeface="Roboto"/>
                        </a:rPr>
                        <a:t>Key Partners</a:t>
                      </a:r>
                      <a:endParaRPr b="1" sz="1600">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Government</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Technology suppliers</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Recycle companies</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Sensors companies (e.g. Oscar and RecycleSmart)</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AI developers</a:t>
                      </a:r>
                      <a:endParaRPr>
                        <a:solidFill>
                          <a:srgbClr val="7F7F7F"/>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CA" sz="1600">
                          <a:solidFill>
                            <a:srgbClr val="7F7F7F"/>
                          </a:solidFill>
                          <a:latin typeface="Roboto"/>
                          <a:ea typeface="Roboto"/>
                          <a:cs typeface="Roboto"/>
                          <a:sym typeface="Roboto"/>
                        </a:rPr>
                        <a:t>Key Activities</a:t>
                      </a:r>
                      <a:endParaRPr b="1" sz="1600">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Experiment in critical districts</a:t>
                      </a:r>
                      <a:r>
                        <a:rPr lang="en-CA">
                          <a:solidFill>
                            <a:srgbClr val="7F7F7F"/>
                          </a:solidFill>
                          <a:latin typeface="Roboto"/>
                          <a:ea typeface="Roboto"/>
                          <a:cs typeface="Roboto"/>
                          <a:sym typeface="Roboto"/>
                        </a:rPr>
                        <a:t> </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Install sensors in household trash bins</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Install sensors/cameras on garbage trucks</a:t>
                      </a:r>
                      <a:endParaRPr>
                        <a:solidFill>
                          <a:srgbClr val="7F7F7F"/>
                        </a:solidFill>
                        <a:latin typeface="Roboto"/>
                        <a:ea typeface="Roboto"/>
                        <a:cs typeface="Roboto"/>
                        <a:sym typeface="Roboto"/>
                      </a:endParaRPr>
                    </a:p>
                  </a:txBody>
                  <a:tcPr marT="91425" marB="91425" marR="91425" marL="91425"/>
                </a:tc>
                <a:tc rowSpan="2">
                  <a:txBody>
                    <a:bodyPr/>
                    <a:lstStyle/>
                    <a:p>
                      <a:pPr indent="0" lvl="0" marL="0" rtl="0" algn="l">
                        <a:spcBef>
                          <a:spcPts val="0"/>
                        </a:spcBef>
                        <a:spcAft>
                          <a:spcPts val="0"/>
                        </a:spcAft>
                        <a:buNone/>
                      </a:pPr>
                      <a:r>
                        <a:rPr b="1" lang="en-CA" sz="1600">
                          <a:solidFill>
                            <a:srgbClr val="7F7F7F"/>
                          </a:solidFill>
                          <a:latin typeface="Roboto"/>
                          <a:ea typeface="Roboto"/>
                          <a:cs typeface="Roboto"/>
                          <a:sym typeface="Roboto"/>
                        </a:rPr>
                        <a:t>Value </a:t>
                      </a:r>
                      <a:r>
                        <a:rPr b="1" lang="en-CA" sz="1600">
                          <a:solidFill>
                            <a:srgbClr val="7F7F7F"/>
                          </a:solidFill>
                          <a:latin typeface="Roboto"/>
                          <a:ea typeface="Roboto"/>
                          <a:cs typeface="Roboto"/>
                          <a:sym typeface="Roboto"/>
                        </a:rPr>
                        <a:t>Proposition</a:t>
                      </a:r>
                      <a:endParaRPr b="1" sz="1600">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Clustering of households based on behavioral records</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Enforcement of recycle penalties</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Create a sustainable city</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Explore the patterns of waste disposal to enable further studies</a:t>
                      </a:r>
                      <a:endParaRPr>
                        <a:solidFill>
                          <a:srgbClr val="7F7F7F"/>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CA" sz="1600">
                          <a:solidFill>
                            <a:srgbClr val="7F7F7F"/>
                          </a:solidFill>
                          <a:latin typeface="Roboto"/>
                          <a:ea typeface="Roboto"/>
                          <a:cs typeface="Roboto"/>
                          <a:sym typeface="Roboto"/>
                        </a:rPr>
                        <a:t>Customer Relationships</a:t>
                      </a:r>
                      <a:endParaRPr b="1" sz="1600">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Frequent feedbacks from households to enhance continuous improvement</a:t>
                      </a:r>
                      <a:endParaRPr>
                        <a:solidFill>
                          <a:srgbClr val="7F7F7F"/>
                        </a:solidFill>
                        <a:latin typeface="Roboto"/>
                        <a:ea typeface="Roboto"/>
                        <a:cs typeface="Roboto"/>
                        <a:sym typeface="Roboto"/>
                      </a:endParaRPr>
                    </a:p>
                    <a:p>
                      <a:pPr indent="0" lvl="0" marL="0" rtl="0" algn="l">
                        <a:spcBef>
                          <a:spcPts val="0"/>
                        </a:spcBef>
                        <a:spcAft>
                          <a:spcPts val="0"/>
                        </a:spcAft>
                        <a:buNone/>
                      </a:pPr>
                      <a:r>
                        <a:t/>
                      </a:r>
                      <a:endParaRPr>
                        <a:solidFill>
                          <a:srgbClr val="7F7F7F"/>
                        </a:solidFill>
                        <a:latin typeface="Roboto"/>
                        <a:ea typeface="Roboto"/>
                        <a:cs typeface="Roboto"/>
                        <a:sym typeface="Roboto"/>
                      </a:endParaRPr>
                    </a:p>
                  </a:txBody>
                  <a:tcPr marT="91425" marB="91425" marR="91425" marL="91425"/>
                </a:tc>
                <a:tc rowSpan="2">
                  <a:txBody>
                    <a:bodyPr/>
                    <a:lstStyle/>
                    <a:p>
                      <a:pPr indent="0" lvl="0" marL="0" rtl="0" algn="l">
                        <a:spcBef>
                          <a:spcPts val="0"/>
                        </a:spcBef>
                        <a:spcAft>
                          <a:spcPts val="0"/>
                        </a:spcAft>
                        <a:buNone/>
                      </a:pPr>
                      <a:r>
                        <a:rPr b="1" lang="en-CA" sz="1600">
                          <a:solidFill>
                            <a:srgbClr val="7F7F7F"/>
                          </a:solidFill>
                          <a:latin typeface="Roboto"/>
                          <a:ea typeface="Roboto"/>
                          <a:cs typeface="Roboto"/>
                          <a:sym typeface="Roboto"/>
                        </a:rPr>
                        <a:t>Customer </a:t>
                      </a:r>
                      <a:r>
                        <a:rPr b="1" lang="en-CA" sz="1600">
                          <a:solidFill>
                            <a:srgbClr val="7F7F7F"/>
                          </a:solidFill>
                          <a:latin typeface="Roboto"/>
                          <a:ea typeface="Roboto"/>
                          <a:cs typeface="Roboto"/>
                          <a:sym typeface="Roboto"/>
                        </a:rPr>
                        <a:t>Segments</a:t>
                      </a:r>
                      <a:endParaRPr b="1" sz="1600">
                        <a:solidFill>
                          <a:srgbClr val="7F7F7F"/>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CA">
                          <a:solidFill>
                            <a:srgbClr val="7F7F7F"/>
                          </a:solidFill>
                          <a:latin typeface="Roboto"/>
                          <a:ea typeface="Roboto"/>
                          <a:cs typeface="Roboto"/>
                          <a:sym typeface="Roboto"/>
                        </a:rPr>
                        <a:t>Segmenting households on a disposal habit basis(once a week, twice a week, once a month etc.) to ease waste collection</a:t>
                      </a:r>
                      <a:endParaRPr>
                        <a:solidFill>
                          <a:srgbClr val="7F7F7F"/>
                        </a:solidFill>
                        <a:latin typeface="Roboto"/>
                        <a:ea typeface="Roboto"/>
                        <a:cs typeface="Roboto"/>
                        <a:sym typeface="Roboto"/>
                      </a:endParaRPr>
                    </a:p>
                  </a:txBody>
                  <a:tcPr marT="91425" marB="91425" marR="91425" marL="91425"/>
                </a:tc>
              </a:tr>
              <a:tr h="1431350">
                <a:tc vMerge="1"/>
                <a:tc>
                  <a:txBody>
                    <a:bodyPr/>
                    <a:lstStyle/>
                    <a:p>
                      <a:pPr indent="0" lvl="0" marL="0" rtl="0" algn="l">
                        <a:spcBef>
                          <a:spcPts val="0"/>
                        </a:spcBef>
                        <a:spcAft>
                          <a:spcPts val="0"/>
                        </a:spcAft>
                        <a:buNone/>
                      </a:pPr>
                      <a:r>
                        <a:rPr b="1" lang="en-CA" sz="1600">
                          <a:solidFill>
                            <a:srgbClr val="7F7F7F"/>
                          </a:solidFill>
                          <a:latin typeface="Roboto"/>
                          <a:ea typeface="Roboto"/>
                          <a:cs typeface="Roboto"/>
                          <a:sym typeface="Roboto"/>
                        </a:rPr>
                        <a:t>Key Resources</a:t>
                      </a:r>
                      <a:endParaRPr b="1" sz="1600">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Sensors</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AI-powered cameras and algorithm that detects and classifies garbage objects</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Data collected by the city of Vancouver</a:t>
                      </a:r>
                      <a:endParaRPr>
                        <a:solidFill>
                          <a:srgbClr val="7F7F7F"/>
                        </a:solidFill>
                        <a:latin typeface="Roboto"/>
                        <a:ea typeface="Roboto"/>
                        <a:cs typeface="Roboto"/>
                        <a:sym typeface="Roboto"/>
                      </a:endParaRPr>
                    </a:p>
                  </a:txBody>
                  <a:tcPr marT="91425" marB="91425" marR="91425" marL="91425"/>
                </a:tc>
                <a:tc vMerge="1"/>
                <a:tc>
                  <a:txBody>
                    <a:bodyPr/>
                    <a:lstStyle/>
                    <a:p>
                      <a:pPr indent="0" lvl="0" marL="0" rtl="0" algn="l">
                        <a:spcBef>
                          <a:spcPts val="0"/>
                        </a:spcBef>
                        <a:spcAft>
                          <a:spcPts val="0"/>
                        </a:spcAft>
                        <a:buNone/>
                      </a:pPr>
                      <a:r>
                        <a:rPr b="1" lang="en-CA" sz="1600">
                          <a:solidFill>
                            <a:srgbClr val="7F7F7F"/>
                          </a:solidFill>
                          <a:latin typeface="Roboto"/>
                          <a:ea typeface="Roboto"/>
                          <a:cs typeface="Roboto"/>
                          <a:sym typeface="Roboto"/>
                        </a:rPr>
                        <a:t>Channels</a:t>
                      </a:r>
                      <a:endParaRPr b="1" sz="1600">
                        <a:solidFill>
                          <a:srgbClr val="7F7F7F"/>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CA">
                          <a:solidFill>
                            <a:srgbClr val="7F7F7F"/>
                          </a:solidFill>
                          <a:latin typeface="Roboto"/>
                          <a:ea typeface="Roboto"/>
                          <a:cs typeface="Roboto"/>
                          <a:sym typeface="Roboto"/>
                        </a:rPr>
                        <a:t>Implement sensors on the bins beforehands and mail to houses</a:t>
                      </a:r>
                      <a:endParaRPr>
                        <a:solidFill>
                          <a:srgbClr val="7F7F7F"/>
                        </a:solidFill>
                        <a:latin typeface="Roboto"/>
                        <a:ea typeface="Roboto"/>
                        <a:cs typeface="Roboto"/>
                        <a:sym typeface="Roboto"/>
                      </a:endParaRPr>
                    </a:p>
                  </a:txBody>
                  <a:tcPr marT="91425" marB="91425" marR="91425" marL="91425"/>
                </a:tc>
                <a:tc vMerge="1"/>
              </a:tr>
              <a:tr h="1488475">
                <a:tc gridSpan="3">
                  <a:txBody>
                    <a:bodyPr/>
                    <a:lstStyle/>
                    <a:p>
                      <a:pPr indent="0" lvl="0" marL="0" rtl="0" algn="l">
                        <a:spcBef>
                          <a:spcPts val="0"/>
                        </a:spcBef>
                        <a:spcAft>
                          <a:spcPts val="0"/>
                        </a:spcAft>
                        <a:buNone/>
                      </a:pPr>
                      <a:r>
                        <a:rPr b="1" lang="en-CA" sz="1600">
                          <a:solidFill>
                            <a:srgbClr val="7F7F7F"/>
                          </a:solidFill>
                          <a:latin typeface="Roboto"/>
                          <a:ea typeface="Roboto"/>
                          <a:cs typeface="Roboto"/>
                          <a:sym typeface="Roboto"/>
                        </a:rPr>
                        <a:t>Cost Structures</a:t>
                      </a:r>
                      <a:endParaRPr b="1" sz="1600">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Expensive resources: cameras (for trucks), sensors (for bins) and cloud services (for database)</a:t>
                      </a:r>
                      <a:endParaRPr>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Expensive activities: installation of sensors into households, data tracking and management, on-cloud data processing and storage</a:t>
                      </a:r>
                      <a:endParaRPr>
                        <a:solidFill>
                          <a:srgbClr val="7F7F7F"/>
                        </a:solidFill>
                        <a:latin typeface="Roboto"/>
                        <a:ea typeface="Roboto"/>
                        <a:cs typeface="Roboto"/>
                        <a:sym typeface="Roboto"/>
                      </a:endParaRPr>
                    </a:p>
                  </a:txBody>
                  <a:tcPr marT="91425" marB="91425" marR="91425" marL="91425"/>
                </a:tc>
                <a:tc hMerge="1"/>
                <a:tc hMerge="1"/>
                <a:tc gridSpan="2">
                  <a:txBody>
                    <a:bodyPr/>
                    <a:lstStyle/>
                    <a:p>
                      <a:pPr indent="0" lvl="0" marL="0" rtl="0" algn="l">
                        <a:spcBef>
                          <a:spcPts val="0"/>
                        </a:spcBef>
                        <a:spcAft>
                          <a:spcPts val="0"/>
                        </a:spcAft>
                        <a:buNone/>
                      </a:pPr>
                      <a:r>
                        <a:rPr b="1" lang="en-CA" sz="1600">
                          <a:solidFill>
                            <a:srgbClr val="7F7F7F"/>
                          </a:solidFill>
                          <a:latin typeface="Roboto"/>
                          <a:ea typeface="Roboto"/>
                          <a:cs typeface="Roboto"/>
                          <a:sym typeface="Roboto"/>
                        </a:rPr>
                        <a:t>Revenue Streams</a:t>
                      </a:r>
                      <a:endParaRPr b="1" sz="1600">
                        <a:solidFill>
                          <a:srgbClr val="7F7F7F"/>
                        </a:solidFill>
                        <a:latin typeface="Roboto"/>
                        <a:ea typeface="Roboto"/>
                        <a:cs typeface="Roboto"/>
                        <a:sym typeface="Roboto"/>
                      </a:endParaRPr>
                    </a:p>
                    <a:p>
                      <a:pPr indent="-317500" lvl="0" marL="457200" rtl="0" algn="l">
                        <a:spcBef>
                          <a:spcPts val="0"/>
                        </a:spcBef>
                        <a:spcAft>
                          <a:spcPts val="0"/>
                        </a:spcAft>
                        <a:buClr>
                          <a:srgbClr val="7F7F7F"/>
                        </a:buClr>
                        <a:buSzPts val="1400"/>
                        <a:buFont typeface="Roboto"/>
                        <a:buChar char="-"/>
                      </a:pPr>
                      <a:r>
                        <a:rPr lang="en-CA">
                          <a:solidFill>
                            <a:srgbClr val="7F7F7F"/>
                          </a:solidFill>
                          <a:latin typeface="Roboto"/>
                          <a:ea typeface="Roboto"/>
                          <a:cs typeface="Roboto"/>
                          <a:sym typeface="Roboto"/>
                        </a:rPr>
                        <a:t>This is a government project, so expected revenue stream would be government subsidies and research funds</a:t>
                      </a:r>
                      <a:endParaRPr>
                        <a:solidFill>
                          <a:srgbClr val="7F7F7F"/>
                        </a:solidFill>
                        <a:latin typeface="Roboto"/>
                        <a:ea typeface="Roboto"/>
                        <a:cs typeface="Roboto"/>
                        <a:sym typeface="Roboto"/>
                      </a:endParaRPr>
                    </a:p>
                    <a:p>
                      <a:pPr indent="0" lvl="0" marL="0" rtl="0" algn="l">
                        <a:spcBef>
                          <a:spcPts val="0"/>
                        </a:spcBef>
                        <a:spcAft>
                          <a:spcPts val="0"/>
                        </a:spcAft>
                        <a:buNone/>
                      </a:pPr>
                      <a:r>
                        <a:t/>
                      </a:r>
                      <a:endParaRPr>
                        <a:solidFill>
                          <a:srgbClr val="7F7F7F"/>
                        </a:solidFill>
                        <a:latin typeface="Roboto"/>
                        <a:ea typeface="Roboto"/>
                        <a:cs typeface="Roboto"/>
                        <a:sym typeface="Roboto"/>
                      </a:endParaRPr>
                    </a:p>
                  </a:txBody>
                  <a:tcPr marT="91425" marB="91425" marR="91425" marL="91425"/>
                </a:tc>
                <a:tc hMerge="1"/>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grpSp>
        <p:nvGrpSpPr>
          <p:cNvPr id="126" name="Google Shape;126;g6ff7c4462b_1_1677"/>
          <p:cNvGrpSpPr/>
          <p:nvPr/>
        </p:nvGrpSpPr>
        <p:grpSpPr>
          <a:xfrm>
            <a:off x="-107125" y="1342624"/>
            <a:ext cx="12222765" cy="1658840"/>
            <a:chOff x="3562350" y="943031"/>
            <a:chExt cx="9167303" cy="731669"/>
          </a:xfrm>
        </p:grpSpPr>
        <p:sp>
          <p:nvSpPr>
            <p:cNvPr id="127" name="Google Shape;127;g6ff7c4462b_1_1677"/>
            <p:cNvSpPr txBox="1"/>
            <p:nvPr/>
          </p:nvSpPr>
          <p:spPr>
            <a:xfrm>
              <a:off x="4928453" y="943031"/>
              <a:ext cx="2728200" cy="204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CA" sz="1500">
                  <a:solidFill>
                    <a:srgbClr val="0944A1"/>
                  </a:solidFill>
                  <a:latin typeface="Roboto"/>
                  <a:ea typeface="Roboto"/>
                  <a:cs typeface="Roboto"/>
                  <a:sym typeface="Roboto"/>
                </a:rPr>
                <a:t>Step 0: Acquiring partners</a:t>
              </a:r>
              <a:endParaRPr b="1" sz="1500">
                <a:solidFill>
                  <a:srgbClr val="0944A1"/>
                </a:solidFill>
                <a:latin typeface="Roboto"/>
                <a:ea typeface="Roboto"/>
                <a:cs typeface="Roboto"/>
                <a:sym typeface="Roboto"/>
              </a:endParaRPr>
            </a:p>
          </p:txBody>
        </p:sp>
        <p:sp>
          <p:nvSpPr>
            <p:cNvPr id="128" name="Google Shape;128;g6ff7c4462b_1_1677"/>
            <p:cNvSpPr txBox="1"/>
            <p:nvPr/>
          </p:nvSpPr>
          <p:spPr>
            <a:xfrm>
              <a:off x="4928453" y="1052451"/>
              <a:ext cx="7801200" cy="461400"/>
            </a:xfrm>
            <a:prstGeom prst="rect">
              <a:avLst/>
            </a:prstGeom>
            <a:noFill/>
            <a:ln>
              <a:noFill/>
            </a:ln>
          </p:spPr>
          <p:txBody>
            <a:bodyPr anchorCtr="0" anchor="t" bIns="121900" lIns="121900" spcFirstLastPara="1" rIns="121900" wrap="square" tIns="121900">
              <a:noAutofit/>
            </a:bodyPr>
            <a:lstStyle/>
            <a:p>
              <a:pPr indent="-311150" lvl="0" marL="457200" rtl="0" algn="l">
                <a:lnSpc>
                  <a:spcPct val="100000"/>
                </a:lnSpc>
                <a:spcBef>
                  <a:spcPts val="0"/>
                </a:spcBef>
                <a:spcAft>
                  <a:spcPts val="0"/>
                </a:spcAft>
                <a:buClr>
                  <a:srgbClr val="0944A1"/>
                </a:buClr>
                <a:buSzPts val="1300"/>
                <a:buFont typeface="Roboto"/>
                <a:buChar char="-"/>
              </a:pPr>
              <a:r>
                <a:rPr lang="en-CA" sz="1300">
                  <a:solidFill>
                    <a:srgbClr val="0944A1"/>
                  </a:solidFill>
                  <a:latin typeface="Roboto"/>
                  <a:ea typeface="Roboto"/>
                  <a:cs typeface="Roboto"/>
                  <a:sym typeface="Roboto"/>
                </a:rPr>
                <a:t>The GCGS system will be mainly deploying existing technologies through partnerships with private organizations. Technologies we would be looking for includes:</a:t>
              </a:r>
              <a:endParaRPr sz="1300">
                <a:solidFill>
                  <a:srgbClr val="0944A1"/>
                </a:solidFill>
                <a:latin typeface="Roboto"/>
                <a:ea typeface="Roboto"/>
                <a:cs typeface="Roboto"/>
                <a:sym typeface="Roboto"/>
              </a:endParaRPr>
            </a:p>
            <a:p>
              <a:pPr indent="-311150" lvl="0" marL="914400" rtl="0" algn="l">
                <a:lnSpc>
                  <a:spcPct val="100000"/>
                </a:lnSpc>
                <a:spcBef>
                  <a:spcPts val="0"/>
                </a:spcBef>
                <a:spcAft>
                  <a:spcPts val="0"/>
                </a:spcAft>
                <a:buClr>
                  <a:srgbClr val="0944A1"/>
                </a:buClr>
                <a:buSzPts val="1300"/>
                <a:buFont typeface="Roboto"/>
                <a:buChar char="-"/>
              </a:pPr>
              <a:r>
                <a:rPr b="1" lang="en-CA" sz="1300">
                  <a:solidFill>
                    <a:srgbClr val="0944A1"/>
                  </a:solidFill>
                  <a:latin typeface="Roboto"/>
                  <a:ea typeface="Roboto"/>
                  <a:cs typeface="Roboto"/>
                  <a:sym typeface="Roboto"/>
                </a:rPr>
                <a:t>Garbage bin sensors</a:t>
              </a:r>
              <a:r>
                <a:rPr lang="en-CA" sz="1300">
                  <a:solidFill>
                    <a:srgbClr val="0944A1"/>
                  </a:solidFill>
                  <a:latin typeface="Roboto"/>
                  <a:ea typeface="Roboto"/>
                  <a:cs typeface="Roboto"/>
                  <a:sym typeface="Roboto"/>
                </a:rPr>
                <a:t> for households to </a:t>
              </a:r>
              <a:r>
                <a:rPr b="1" lang="en-CA" sz="1300">
                  <a:solidFill>
                    <a:srgbClr val="0944A1"/>
                  </a:solidFill>
                  <a:latin typeface="Roboto"/>
                  <a:ea typeface="Roboto"/>
                  <a:cs typeface="Roboto"/>
                  <a:sym typeface="Roboto"/>
                </a:rPr>
                <a:t>detect the fullness of the bins</a:t>
              </a:r>
              <a:r>
                <a:rPr lang="en-CA" sz="1300">
                  <a:solidFill>
                    <a:srgbClr val="0944A1"/>
                  </a:solidFill>
                  <a:latin typeface="Roboto"/>
                  <a:ea typeface="Roboto"/>
                  <a:cs typeface="Roboto"/>
                  <a:sym typeface="Roboto"/>
                </a:rPr>
                <a:t>; potential partners include (specialization in container sensors) Nordsense, SmartTrash, Enevo and (specialization in sensor deploying) RecycleSmart;</a:t>
              </a:r>
              <a:endParaRPr sz="1300">
                <a:solidFill>
                  <a:srgbClr val="0944A1"/>
                </a:solidFill>
                <a:latin typeface="Roboto"/>
                <a:ea typeface="Roboto"/>
                <a:cs typeface="Roboto"/>
                <a:sym typeface="Roboto"/>
              </a:endParaRPr>
            </a:p>
            <a:p>
              <a:pPr indent="-311150" lvl="0" marL="914400" rtl="0" algn="l">
                <a:lnSpc>
                  <a:spcPct val="100000"/>
                </a:lnSpc>
                <a:spcBef>
                  <a:spcPts val="0"/>
                </a:spcBef>
                <a:spcAft>
                  <a:spcPts val="0"/>
                </a:spcAft>
                <a:buClr>
                  <a:srgbClr val="0944A1"/>
                </a:buClr>
                <a:buSzPts val="1300"/>
                <a:buFont typeface="Roboto"/>
                <a:buChar char="-"/>
              </a:pPr>
              <a:r>
                <a:rPr b="1" lang="en-CA" sz="1300">
                  <a:solidFill>
                    <a:srgbClr val="0944A1"/>
                  </a:solidFill>
                  <a:latin typeface="Roboto"/>
                  <a:ea typeface="Roboto"/>
                  <a:cs typeface="Roboto"/>
                  <a:sym typeface="Roboto"/>
                </a:rPr>
                <a:t>AI algorithm</a:t>
              </a:r>
              <a:r>
                <a:rPr lang="en-CA" sz="1300">
                  <a:solidFill>
                    <a:srgbClr val="0944A1"/>
                  </a:solidFill>
                  <a:latin typeface="Roboto"/>
                  <a:ea typeface="Roboto"/>
                  <a:cs typeface="Roboto"/>
                  <a:sym typeface="Roboto"/>
                </a:rPr>
                <a:t> that </a:t>
              </a:r>
              <a:r>
                <a:rPr b="1" lang="en-CA" sz="1300">
                  <a:solidFill>
                    <a:srgbClr val="0944A1"/>
                  </a:solidFill>
                  <a:latin typeface="Roboto"/>
                  <a:ea typeface="Roboto"/>
                  <a:cs typeface="Roboto"/>
                  <a:sym typeface="Roboto"/>
                </a:rPr>
                <a:t>identifies objects</a:t>
              </a:r>
              <a:r>
                <a:rPr lang="en-CA" sz="1300">
                  <a:solidFill>
                    <a:srgbClr val="0944A1"/>
                  </a:solidFill>
                  <a:latin typeface="Roboto"/>
                  <a:ea typeface="Roboto"/>
                  <a:cs typeface="Roboto"/>
                  <a:sym typeface="Roboto"/>
                </a:rPr>
                <a:t> and </a:t>
              </a:r>
              <a:r>
                <a:rPr b="1" lang="en-CA" sz="1300">
                  <a:solidFill>
                    <a:srgbClr val="0944A1"/>
                  </a:solidFill>
                  <a:latin typeface="Roboto"/>
                  <a:ea typeface="Roboto"/>
                  <a:cs typeface="Roboto"/>
                  <a:sym typeface="Roboto"/>
                </a:rPr>
                <a:t>classify them into garbage categories</a:t>
              </a:r>
              <a:r>
                <a:rPr lang="en-CA" sz="1300">
                  <a:solidFill>
                    <a:srgbClr val="0944A1"/>
                  </a:solidFill>
                  <a:latin typeface="Roboto"/>
                  <a:ea typeface="Roboto"/>
                  <a:cs typeface="Roboto"/>
                  <a:sym typeface="Roboto"/>
                </a:rPr>
                <a:t>; potential partner includes Intuitive AI.</a:t>
              </a:r>
              <a:endParaRPr sz="1300">
                <a:solidFill>
                  <a:srgbClr val="0944A1"/>
                </a:solidFill>
                <a:latin typeface="Roboto"/>
                <a:ea typeface="Roboto"/>
                <a:cs typeface="Roboto"/>
                <a:sym typeface="Roboto"/>
              </a:endParaRPr>
            </a:p>
          </p:txBody>
        </p:sp>
        <p:sp>
          <p:nvSpPr>
            <p:cNvPr id="129" name="Google Shape;129;g6ff7c4462b_1_1677"/>
            <p:cNvSpPr txBox="1"/>
            <p:nvPr/>
          </p:nvSpPr>
          <p:spPr>
            <a:xfrm>
              <a:off x="3562350" y="989497"/>
              <a:ext cx="758400" cy="3081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lang="en-CA" sz="1200">
                  <a:solidFill>
                    <a:srgbClr val="0944A1"/>
                  </a:solidFill>
                  <a:latin typeface="Roboto"/>
                  <a:ea typeface="Roboto"/>
                  <a:cs typeface="Roboto"/>
                  <a:sym typeface="Roboto"/>
                </a:rPr>
                <a:t>Month#0</a:t>
              </a:r>
              <a:endParaRPr sz="1200">
                <a:solidFill>
                  <a:srgbClr val="0944A1"/>
                </a:solidFill>
                <a:latin typeface="Roboto"/>
                <a:ea typeface="Roboto"/>
                <a:cs typeface="Roboto"/>
                <a:sym typeface="Roboto"/>
              </a:endParaRPr>
            </a:p>
          </p:txBody>
        </p:sp>
        <p:sp>
          <p:nvSpPr>
            <p:cNvPr id="130" name="Google Shape;130;g6ff7c4462b_1_1677"/>
            <p:cNvSpPr/>
            <p:nvPr/>
          </p:nvSpPr>
          <p:spPr>
            <a:xfrm>
              <a:off x="4517125" y="1086100"/>
              <a:ext cx="133500" cy="588600"/>
            </a:xfrm>
            <a:prstGeom prst="rect">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31" name="Google Shape;131;g6ff7c4462b_1_1677"/>
            <p:cNvCxnSpPr/>
            <p:nvPr/>
          </p:nvCxnSpPr>
          <p:spPr>
            <a:xfrm rot="10800000">
              <a:off x="4318975" y="1083450"/>
              <a:ext cx="529800" cy="0"/>
            </a:xfrm>
            <a:prstGeom prst="straightConnector1">
              <a:avLst/>
            </a:prstGeom>
            <a:noFill/>
            <a:ln cap="flat" cmpd="sng" w="9525">
              <a:solidFill>
                <a:srgbClr val="0944A1"/>
              </a:solidFill>
              <a:prstDash val="solid"/>
              <a:round/>
              <a:headEnd len="sm" w="sm" type="none"/>
              <a:tailEnd len="sm" w="sm" type="none"/>
            </a:ln>
          </p:spPr>
        </p:cxnSp>
      </p:grpSp>
      <p:grpSp>
        <p:nvGrpSpPr>
          <p:cNvPr id="132" name="Google Shape;132;g6ff7c4462b_1_1677"/>
          <p:cNvGrpSpPr/>
          <p:nvPr/>
        </p:nvGrpSpPr>
        <p:grpSpPr>
          <a:xfrm>
            <a:off x="-107119" y="2609050"/>
            <a:ext cx="12531551" cy="1148217"/>
            <a:chOff x="3562350" y="909426"/>
            <a:chExt cx="9398898" cy="765274"/>
          </a:xfrm>
        </p:grpSpPr>
        <p:sp>
          <p:nvSpPr>
            <p:cNvPr id="133" name="Google Shape;133;g6ff7c4462b_1_1677"/>
            <p:cNvSpPr txBox="1"/>
            <p:nvPr/>
          </p:nvSpPr>
          <p:spPr>
            <a:xfrm>
              <a:off x="4928448" y="909426"/>
              <a:ext cx="35082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CA" sz="1500">
                  <a:solidFill>
                    <a:srgbClr val="3FA9EF"/>
                  </a:solidFill>
                  <a:latin typeface="Roboto"/>
                  <a:ea typeface="Roboto"/>
                  <a:cs typeface="Roboto"/>
                  <a:sym typeface="Roboto"/>
                </a:rPr>
                <a:t>Step 1: Technology development and adoption</a:t>
              </a:r>
              <a:endParaRPr b="1" sz="1500">
                <a:solidFill>
                  <a:srgbClr val="3FA9EF"/>
                </a:solidFill>
                <a:latin typeface="Roboto"/>
                <a:ea typeface="Roboto"/>
                <a:cs typeface="Roboto"/>
                <a:sym typeface="Roboto"/>
              </a:endParaRPr>
            </a:p>
          </p:txBody>
        </p:sp>
        <p:sp>
          <p:nvSpPr>
            <p:cNvPr id="134" name="Google Shape;134;g6ff7c4462b_1_1677"/>
            <p:cNvSpPr txBox="1"/>
            <p:nvPr/>
          </p:nvSpPr>
          <p:spPr>
            <a:xfrm>
              <a:off x="4928448" y="1101653"/>
              <a:ext cx="8032800" cy="365100"/>
            </a:xfrm>
            <a:prstGeom prst="rect">
              <a:avLst/>
            </a:prstGeom>
            <a:noFill/>
            <a:ln>
              <a:noFill/>
            </a:ln>
          </p:spPr>
          <p:txBody>
            <a:bodyPr anchorCtr="0" anchor="t" bIns="121900" lIns="121900" spcFirstLastPara="1" rIns="121900" wrap="square" tIns="121900">
              <a:noAutofit/>
            </a:bodyPr>
            <a:lstStyle/>
            <a:p>
              <a:pPr indent="-311150" lvl="0" marL="457200" rtl="0" algn="l">
                <a:lnSpc>
                  <a:spcPct val="100000"/>
                </a:lnSpc>
                <a:spcBef>
                  <a:spcPts val="0"/>
                </a:spcBef>
                <a:spcAft>
                  <a:spcPts val="0"/>
                </a:spcAft>
                <a:buClr>
                  <a:srgbClr val="3FA9EF"/>
                </a:buClr>
                <a:buSzPts val="1300"/>
                <a:buFont typeface="Roboto"/>
                <a:buChar char="-"/>
              </a:pPr>
              <a:r>
                <a:rPr lang="en-CA" sz="1300">
                  <a:solidFill>
                    <a:srgbClr val="3FA9EF"/>
                  </a:solidFill>
                  <a:latin typeface="Roboto"/>
                  <a:ea typeface="Roboto"/>
                  <a:cs typeface="Roboto"/>
                  <a:sym typeface="Roboto"/>
                </a:rPr>
                <a:t>Customize the acquired technologies to fit the government’s specific needs, such as smaller sensors to fit in household garbage bins;</a:t>
              </a:r>
              <a:endParaRPr sz="1300">
                <a:solidFill>
                  <a:srgbClr val="3FA9EF"/>
                </a:solidFill>
                <a:latin typeface="Roboto"/>
                <a:ea typeface="Roboto"/>
                <a:cs typeface="Roboto"/>
                <a:sym typeface="Roboto"/>
              </a:endParaRPr>
            </a:p>
            <a:p>
              <a:pPr indent="-311150" lvl="0" marL="457200" rtl="0" algn="l">
                <a:lnSpc>
                  <a:spcPct val="100000"/>
                </a:lnSpc>
                <a:spcBef>
                  <a:spcPts val="0"/>
                </a:spcBef>
                <a:spcAft>
                  <a:spcPts val="0"/>
                </a:spcAft>
                <a:buClr>
                  <a:srgbClr val="3FA9EF"/>
                </a:buClr>
                <a:buSzPts val="1300"/>
                <a:buFont typeface="Roboto"/>
                <a:buChar char="-"/>
              </a:pPr>
              <a:r>
                <a:rPr lang="en-CA" sz="1300">
                  <a:solidFill>
                    <a:srgbClr val="3FA9EF"/>
                  </a:solidFill>
                  <a:latin typeface="Roboto"/>
                  <a:ea typeface="Roboto"/>
                  <a:cs typeface="Roboto"/>
                  <a:sym typeface="Roboto"/>
                </a:rPr>
                <a:t>Construct a cloud database to store and process information, such as sensor’s locations and garbage collected that violates the rules.</a:t>
              </a:r>
              <a:endParaRPr sz="1300">
                <a:solidFill>
                  <a:srgbClr val="3FA9EF"/>
                </a:solidFill>
                <a:latin typeface="Roboto"/>
                <a:ea typeface="Roboto"/>
                <a:cs typeface="Roboto"/>
                <a:sym typeface="Roboto"/>
              </a:endParaRPr>
            </a:p>
            <a:p>
              <a:pPr indent="0" lvl="0" marL="0" rtl="0" algn="l">
                <a:lnSpc>
                  <a:spcPct val="100000"/>
                </a:lnSpc>
                <a:spcBef>
                  <a:spcPts val="0"/>
                </a:spcBef>
                <a:spcAft>
                  <a:spcPts val="0"/>
                </a:spcAft>
                <a:buNone/>
              </a:pPr>
              <a:r>
                <a:t/>
              </a:r>
              <a:endParaRPr sz="1300">
                <a:solidFill>
                  <a:srgbClr val="3FA9EF"/>
                </a:solidFill>
                <a:latin typeface="Roboto"/>
                <a:ea typeface="Roboto"/>
                <a:cs typeface="Roboto"/>
                <a:sym typeface="Roboto"/>
              </a:endParaRPr>
            </a:p>
          </p:txBody>
        </p:sp>
        <p:sp>
          <p:nvSpPr>
            <p:cNvPr id="135" name="Google Shape;135;g6ff7c4462b_1_1677"/>
            <p:cNvSpPr txBox="1"/>
            <p:nvPr/>
          </p:nvSpPr>
          <p:spPr>
            <a:xfrm>
              <a:off x="3562350" y="934025"/>
              <a:ext cx="758400" cy="3081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lang="en-CA" sz="1200">
                  <a:solidFill>
                    <a:srgbClr val="3FA9EF"/>
                  </a:solidFill>
                  <a:latin typeface="Roboto"/>
                  <a:ea typeface="Roboto"/>
                  <a:cs typeface="Roboto"/>
                  <a:sym typeface="Roboto"/>
                </a:rPr>
                <a:t>Month#8</a:t>
              </a:r>
              <a:endParaRPr sz="1200">
                <a:solidFill>
                  <a:srgbClr val="3FA9EF"/>
                </a:solidFill>
                <a:latin typeface="Roboto"/>
                <a:ea typeface="Roboto"/>
                <a:cs typeface="Roboto"/>
                <a:sym typeface="Roboto"/>
              </a:endParaRPr>
            </a:p>
          </p:txBody>
        </p:sp>
        <p:sp>
          <p:nvSpPr>
            <p:cNvPr id="136" name="Google Shape;136;g6ff7c4462b_1_1677"/>
            <p:cNvSpPr/>
            <p:nvPr/>
          </p:nvSpPr>
          <p:spPr>
            <a:xfrm>
              <a:off x="4517125" y="1086100"/>
              <a:ext cx="133500" cy="588600"/>
            </a:xfrm>
            <a:prstGeom prst="rect">
              <a:avLst/>
            </a:prstGeom>
            <a:solidFill>
              <a:srgbClr val="3FA9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37" name="Google Shape;137;g6ff7c4462b_1_1677"/>
            <p:cNvCxnSpPr/>
            <p:nvPr/>
          </p:nvCxnSpPr>
          <p:spPr>
            <a:xfrm rot="10800000">
              <a:off x="4318975" y="1083450"/>
              <a:ext cx="529800" cy="0"/>
            </a:xfrm>
            <a:prstGeom prst="straightConnector1">
              <a:avLst/>
            </a:prstGeom>
            <a:noFill/>
            <a:ln cap="flat" cmpd="sng" w="9525">
              <a:solidFill>
                <a:srgbClr val="3FA9EF"/>
              </a:solidFill>
              <a:prstDash val="solid"/>
              <a:round/>
              <a:headEnd len="sm" w="sm" type="none"/>
              <a:tailEnd len="sm" w="sm" type="none"/>
            </a:ln>
          </p:spPr>
        </p:cxnSp>
      </p:grpSp>
      <p:grpSp>
        <p:nvGrpSpPr>
          <p:cNvPr id="138" name="Google Shape;138;g6ff7c4462b_1_1677"/>
          <p:cNvGrpSpPr/>
          <p:nvPr/>
        </p:nvGrpSpPr>
        <p:grpSpPr>
          <a:xfrm>
            <a:off x="-107119" y="3499539"/>
            <a:ext cx="12222754" cy="1148229"/>
            <a:chOff x="3562350" y="909418"/>
            <a:chExt cx="9167295" cy="765282"/>
          </a:xfrm>
        </p:grpSpPr>
        <p:sp>
          <p:nvSpPr>
            <p:cNvPr id="139" name="Google Shape;139;g6ff7c4462b_1_1677"/>
            <p:cNvSpPr txBox="1"/>
            <p:nvPr/>
          </p:nvSpPr>
          <p:spPr>
            <a:xfrm>
              <a:off x="4928450" y="909418"/>
              <a:ext cx="27282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CA" sz="1500">
                  <a:solidFill>
                    <a:srgbClr val="858585"/>
                  </a:solidFill>
                  <a:latin typeface="Roboto"/>
                  <a:ea typeface="Roboto"/>
                  <a:cs typeface="Roboto"/>
                  <a:sym typeface="Roboto"/>
                </a:rPr>
                <a:t>Step 2: Pioneer test</a:t>
              </a:r>
              <a:endParaRPr b="1" sz="1500">
                <a:solidFill>
                  <a:srgbClr val="858585"/>
                </a:solidFill>
                <a:latin typeface="Roboto"/>
                <a:ea typeface="Roboto"/>
                <a:cs typeface="Roboto"/>
                <a:sym typeface="Roboto"/>
              </a:endParaRPr>
            </a:p>
          </p:txBody>
        </p:sp>
        <p:sp>
          <p:nvSpPr>
            <p:cNvPr id="140" name="Google Shape;140;g6ff7c4462b_1_1677"/>
            <p:cNvSpPr txBox="1"/>
            <p:nvPr/>
          </p:nvSpPr>
          <p:spPr>
            <a:xfrm>
              <a:off x="4928445" y="1101658"/>
              <a:ext cx="7801200" cy="365100"/>
            </a:xfrm>
            <a:prstGeom prst="rect">
              <a:avLst/>
            </a:prstGeom>
            <a:noFill/>
            <a:ln>
              <a:noFill/>
            </a:ln>
          </p:spPr>
          <p:txBody>
            <a:bodyPr anchorCtr="0" anchor="t" bIns="121900" lIns="121900" spcFirstLastPara="1" rIns="121900" wrap="square" tIns="121900">
              <a:noAutofit/>
            </a:bodyPr>
            <a:lstStyle/>
            <a:p>
              <a:pPr indent="-311150" lvl="0" marL="457200" rtl="0" algn="l">
                <a:lnSpc>
                  <a:spcPct val="115000"/>
                </a:lnSpc>
                <a:spcBef>
                  <a:spcPts val="0"/>
                </a:spcBef>
                <a:spcAft>
                  <a:spcPts val="0"/>
                </a:spcAft>
                <a:buClr>
                  <a:srgbClr val="858585"/>
                </a:buClr>
                <a:buSzPts val="1300"/>
                <a:buFont typeface="Roboto"/>
                <a:buChar char="-"/>
              </a:pPr>
              <a:r>
                <a:rPr lang="en-CA" sz="1300">
                  <a:solidFill>
                    <a:srgbClr val="858585"/>
                  </a:solidFill>
                  <a:latin typeface="Roboto"/>
                  <a:ea typeface="Roboto"/>
                  <a:cs typeface="Roboto"/>
                  <a:sym typeface="Roboto"/>
                </a:rPr>
                <a:t>Roll out the GCGS system in selected neighbourhoods (~5) to test its </a:t>
              </a:r>
              <a:r>
                <a:rPr b="1" lang="en-CA" sz="1300">
                  <a:solidFill>
                    <a:srgbClr val="858585"/>
                  </a:solidFill>
                  <a:latin typeface="Roboto"/>
                  <a:ea typeface="Roboto"/>
                  <a:cs typeface="Roboto"/>
                  <a:sym typeface="Roboto"/>
                </a:rPr>
                <a:t>applicability</a:t>
              </a:r>
              <a:r>
                <a:rPr lang="en-CA" sz="1300">
                  <a:solidFill>
                    <a:srgbClr val="858585"/>
                  </a:solidFill>
                  <a:latin typeface="Roboto"/>
                  <a:ea typeface="Roboto"/>
                  <a:cs typeface="Roboto"/>
                  <a:sym typeface="Roboto"/>
                </a:rPr>
                <a:t>, </a:t>
              </a:r>
              <a:r>
                <a:rPr b="1" lang="en-CA" sz="1300">
                  <a:solidFill>
                    <a:srgbClr val="858585"/>
                  </a:solidFill>
                  <a:latin typeface="Roboto"/>
                  <a:ea typeface="Roboto"/>
                  <a:cs typeface="Roboto"/>
                  <a:sym typeface="Roboto"/>
                </a:rPr>
                <a:t>consistency</a:t>
              </a:r>
              <a:r>
                <a:rPr lang="en-CA" sz="1300">
                  <a:solidFill>
                    <a:srgbClr val="858585"/>
                  </a:solidFill>
                  <a:latin typeface="Roboto"/>
                  <a:ea typeface="Roboto"/>
                  <a:cs typeface="Roboto"/>
                  <a:sym typeface="Roboto"/>
                </a:rPr>
                <a:t> and </a:t>
              </a:r>
              <a:r>
                <a:rPr b="1" lang="en-CA" sz="1300">
                  <a:solidFill>
                    <a:srgbClr val="858585"/>
                  </a:solidFill>
                  <a:latin typeface="Roboto"/>
                  <a:ea typeface="Roboto"/>
                  <a:cs typeface="Roboto"/>
                  <a:sym typeface="Roboto"/>
                </a:rPr>
                <a:t>accuracy</a:t>
              </a:r>
              <a:r>
                <a:rPr lang="en-CA" sz="1300">
                  <a:solidFill>
                    <a:srgbClr val="858585"/>
                  </a:solidFill>
                  <a:latin typeface="Roboto"/>
                  <a:ea typeface="Roboto"/>
                  <a:cs typeface="Roboto"/>
                  <a:sym typeface="Roboto"/>
                </a:rPr>
                <a:t>.</a:t>
              </a:r>
              <a:endParaRPr sz="1300">
                <a:solidFill>
                  <a:srgbClr val="858585"/>
                </a:solidFill>
                <a:latin typeface="Roboto"/>
                <a:ea typeface="Roboto"/>
                <a:cs typeface="Roboto"/>
                <a:sym typeface="Roboto"/>
              </a:endParaRPr>
            </a:p>
          </p:txBody>
        </p:sp>
        <p:sp>
          <p:nvSpPr>
            <p:cNvPr id="141" name="Google Shape;141;g6ff7c4462b_1_1677"/>
            <p:cNvSpPr txBox="1"/>
            <p:nvPr/>
          </p:nvSpPr>
          <p:spPr>
            <a:xfrm>
              <a:off x="3562350" y="934025"/>
              <a:ext cx="758400" cy="3081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lang="en-CA" sz="1200">
                  <a:solidFill>
                    <a:srgbClr val="858585"/>
                  </a:solidFill>
                  <a:latin typeface="Roboto"/>
                  <a:ea typeface="Roboto"/>
                  <a:cs typeface="Roboto"/>
                  <a:sym typeface="Roboto"/>
                </a:rPr>
                <a:t>Month#14</a:t>
              </a:r>
              <a:endParaRPr sz="1200">
                <a:solidFill>
                  <a:srgbClr val="858585"/>
                </a:solidFill>
                <a:latin typeface="Roboto"/>
                <a:ea typeface="Roboto"/>
                <a:cs typeface="Roboto"/>
                <a:sym typeface="Roboto"/>
              </a:endParaRPr>
            </a:p>
          </p:txBody>
        </p:sp>
        <p:sp>
          <p:nvSpPr>
            <p:cNvPr id="142" name="Google Shape;142;g6ff7c4462b_1_1677"/>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9FC5E8"/>
                </a:solidFill>
              </a:endParaRPr>
            </a:p>
          </p:txBody>
        </p:sp>
        <p:cxnSp>
          <p:nvCxnSpPr>
            <p:cNvPr id="143" name="Google Shape;143;g6ff7c4462b_1_1677"/>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144" name="Google Shape;144;g6ff7c4462b_1_1677"/>
          <p:cNvGrpSpPr/>
          <p:nvPr/>
        </p:nvGrpSpPr>
        <p:grpSpPr>
          <a:xfrm>
            <a:off x="-107121" y="4378920"/>
            <a:ext cx="12222759" cy="778322"/>
            <a:chOff x="3562350" y="780180"/>
            <a:chExt cx="9167299" cy="894520"/>
          </a:xfrm>
        </p:grpSpPr>
        <p:sp>
          <p:nvSpPr>
            <p:cNvPr id="145" name="Google Shape;145;g6ff7c4462b_1_1677"/>
            <p:cNvSpPr txBox="1"/>
            <p:nvPr/>
          </p:nvSpPr>
          <p:spPr>
            <a:xfrm>
              <a:off x="4928450" y="780180"/>
              <a:ext cx="27282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CA" sz="1500">
                  <a:solidFill>
                    <a:srgbClr val="858585"/>
                  </a:solidFill>
                  <a:latin typeface="Roboto"/>
                  <a:ea typeface="Roboto"/>
                  <a:cs typeface="Roboto"/>
                  <a:sym typeface="Roboto"/>
                </a:rPr>
                <a:t>Step 3: System improvement</a:t>
              </a:r>
              <a:endParaRPr b="1" sz="1500">
                <a:solidFill>
                  <a:srgbClr val="858585"/>
                </a:solidFill>
                <a:latin typeface="Roboto"/>
                <a:ea typeface="Roboto"/>
                <a:cs typeface="Roboto"/>
                <a:sym typeface="Roboto"/>
              </a:endParaRPr>
            </a:p>
          </p:txBody>
        </p:sp>
        <p:sp>
          <p:nvSpPr>
            <p:cNvPr id="146" name="Google Shape;146;g6ff7c4462b_1_1677"/>
            <p:cNvSpPr txBox="1"/>
            <p:nvPr/>
          </p:nvSpPr>
          <p:spPr>
            <a:xfrm>
              <a:off x="4928449" y="1067334"/>
              <a:ext cx="7801200" cy="365100"/>
            </a:xfrm>
            <a:prstGeom prst="rect">
              <a:avLst/>
            </a:prstGeom>
            <a:noFill/>
            <a:ln>
              <a:noFill/>
            </a:ln>
          </p:spPr>
          <p:txBody>
            <a:bodyPr anchorCtr="0" anchor="t" bIns="121900" lIns="121900" spcFirstLastPara="1" rIns="121900" wrap="square" tIns="121900">
              <a:noAutofit/>
            </a:bodyPr>
            <a:lstStyle/>
            <a:p>
              <a:pPr indent="-311150" lvl="0" marL="457200" rtl="0" algn="l">
                <a:lnSpc>
                  <a:spcPct val="115000"/>
                </a:lnSpc>
                <a:spcBef>
                  <a:spcPts val="0"/>
                </a:spcBef>
                <a:spcAft>
                  <a:spcPts val="0"/>
                </a:spcAft>
                <a:buClr>
                  <a:srgbClr val="858585"/>
                </a:buClr>
                <a:buSzPts val="1300"/>
                <a:buFont typeface="Roboto"/>
                <a:buChar char="-"/>
              </a:pPr>
              <a:r>
                <a:rPr lang="en-CA" sz="1300">
                  <a:solidFill>
                    <a:srgbClr val="858585"/>
                  </a:solidFill>
                  <a:latin typeface="Roboto"/>
                  <a:ea typeface="Roboto"/>
                  <a:cs typeface="Roboto"/>
                  <a:sym typeface="Roboto"/>
                </a:rPr>
                <a:t>Improve the GCGS system based on feedbacks from the pioneer test (both from technicians and households).</a:t>
              </a:r>
              <a:endParaRPr sz="1300">
                <a:solidFill>
                  <a:srgbClr val="858585"/>
                </a:solidFill>
                <a:latin typeface="Roboto"/>
                <a:ea typeface="Roboto"/>
                <a:cs typeface="Roboto"/>
                <a:sym typeface="Roboto"/>
              </a:endParaRPr>
            </a:p>
          </p:txBody>
        </p:sp>
        <p:sp>
          <p:nvSpPr>
            <p:cNvPr id="147" name="Google Shape;147;g6ff7c4462b_1_1677"/>
            <p:cNvSpPr txBox="1"/>
            <p:nvPr/>
          </p:nvSpPr>
          <p:spPr>
            <a:xfrm>
              <a:off x="3562350" y="826893"/>
              <a:ext cx="758400" cy="3081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lang="en-CA" sz="1200">
                  <a:solidFill>
                    <a:srgbClr val="858585"/>
                  </a:solidFill>
                  <a:latin typeface="Roboto"/>
                  <a:ea typeface="Roboto"/>
                  <a:cs typeface="Roboto"/>
                  <a:sym typeface="Roboto"/>
                </a:rPr>
                <a:t>Month#20</a:t>
              </a:r>
              <a:endParaRPr sz="1200">
                <a:solidFill>
                  <a:srgbClr val="858585"/>
                </a:solidFill>
                <a:latin typeface="Roboto"/>
                <a:ea typeface="Roboto"/>
                <a:cs typeface="Roboto"/>
                <a:sym typeface="Roboto"/>
              </a:endParaRPr>
            </a:p>
          </p:txBody>
        </p:sp>
        <p:sp>
          <p:nvSpPr>
            <p:cNvPr id="148" name="Google Shape;148;g6ff7c4462b_1_1677"/>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49" name="Google Shape;149;g6ff7c4462b_1_1677"/>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150" name="Google Shape;150;g6ff7c4462b_1_1677"/>
          <p:cNvGrpSpPr/>
          <p:nvPr/>
        </p:nvGrpSpPr>
        <p:grpSpPr>
          <a:xfrm>
            <a:off x="-107123" y="4879927"/>
            <a:ext cx="12222754" cy="1320363"/>
            <a:chOff x="3562350" y="951174"/>
            <a:chExt cx="9167295" cy="723526"/>
          </a:xfrm>
        </p:grpSpPr>
        <p:sp>
          <p:nvSpPr>
            <p:cNvPr id="151" name="Google Shape;151;g6ff7c4462b_1_1677"/>
            <p:cNvSpPr txBox="1"/>
            <p:nvPr/>
          </p:nvSpPr>
          <p:spPr>
            <a:xfrm>
              <a:off x="4928450" y="951174"/>
              <a:ext cx="27282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CA" sz="1500">
                  <a:solidFill>
                    <a:srgbClr val="858585"/>
                  </a:solidFill>
                  <a:latin typeface="Roboto"/>
                  <a:ea typeface="Roboto"/>
                  <a:cs typeface="Roboto"/>
                  <a:sym typeface="Roboto"/>
                </a:rPr>
                <a:t>Step 4: Beta test</a:t>
              </a:r>
              <a:endParaRPr b="1" sz="15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t/>
              </a:r>
              <a:endParaRPr b="1" sz="1500">
                <a:solidFill>
                  <a:srgbClr val="858585"/>
                </a:solidFill>
                <a:latin typeface="Roboto"/>
                <a:ea typeface="Roboto"/>
                <a:cs typeface="Roboto"/>
                <a:sym typeface="Roboto"/>
              </a:endParaRPr>
            </a:p>
          </p:txBody>
        </p:sp>
        <p:sp>
          <p:nvSpPr>
            <p:cNvPr id="152" name="Google Shape;152;g6ff7c4462b_1_1677"/>
            <p:cNvSpPr txBox="1"/>
            <p:nvPr/>
          </p:nvSpPr>
          <p:spPr>
            <a:xfrm>
              <a:off x="4928445" y="1103830"/>
              <a:ext cx="7801200" cy="365100"/>
            </a:xfrm>
            <a:prstGeom prst="rect">
              <a:avLst/>
            </a:prstGeom>
            <a:noFill/>
            <a:ln>
              <a:noFill/>
            </a:ln>
          </p:spPr>
          <p:txBody>
            <a:bodyPr anchorCtr="0" anchor="t" bIns="121900" lIns="121900" spcFirstLastPara="1" rIns="121900" wrap="square" tIns="121900">
              <a:noAutofit/>
            </a:bodyPr>
            <a:lstStyle/>
            <a:p>
              <a:pPr indent="-311150" lvl="0" marL="457200" rtl="0" algn="l">
                <a:lnSpc>
                  <a:spcPct val="115000"/>
                </a:lnSpc>
                <a:spcBef>
                  <a:spcPts val="0"/>
                </a:spcBef>
                <a:spcAft>
                  <a:spcPts val="0"/>
                </a:spcAft>
                <a:buClr>
                  <a:srgbClr val="858585"/>
                </a:buClr>
                <a:buSzPts val="1300"/>
                <a:buFont typeface="Roboto"/>
                <a:buChar char="-"/>
              </a:pPr>
              <a:r>
                <a:rPr lang="en-CA" sz="1300">
                  <a:solidFill>
                    <a:srgbClr val="858585"/>
                  </a:solidFill>
                  <a:latin typeface="Roboto"/>
                  <a:ea typeface="Roboto"/>
                  <a:cs typeface="Roboto"/>
                  <a:sym typeface="Roboto"/>
                </a:rPr>
                <a:t>Roll out the GCGS system on a larger scale, preferably covering an entire city (such as city of Richmond), to further test its </a:t>
              </a:r>
              <a:r>
                <a:rPr b="1" lang="en-CA" sz="1300">
                  <a:solidFill>
                    <a:srgbClr val="858585"/>
                  </a:solidFill>
                  <a:latin typeface="Roboto"/>
                  <a:ea typeface="Roboto"/>
                  <a:cs typeface="Roboto"/>
                  <a:sym typeface="Roboto"/>
                </a:rPr>
                <a:t>stability</a:t>
              </a:r>
              <a:r>
                <a:rPr lang="en-CA" sz="1300">
                  <a:solidFill>
                    <a:srgbClr val="858585"/>
                  </a:solidFill>
                  <a:latin typeface="Roboto"/>
                  <a:ea typeface="Roboto"/>
                  <a:cs typeface="Roboto"/>
                  <a:sym typeface="Roboto"/>
                </a:rPr>
                <a:t> and </a:t>
              </a:r>
              <a:r>
                <a:rPr b="1" lang="en-CA" sz="1300">
                  <a:solidFill>
                    <a:srgbClr val="858585"/>
                  </a:solidFill>
                  <a:latin typeface="Roboto"/>
                  <a:ea typeface="Roboto"/>
                  <a:cs typeface="Roboto"/>
                  <a:sym typeface="Roboto"/>
                </a:rPr>
                <a:t>scalability</a:t>
              </a:r>
              <a:r>
                <a:rPr lang="en-CA" sz="1300">
                  <a:solidFill>
                    <a:srgbClr val="858585"/>
                  </a:solidFill>
                  <a:latin typeface="Roboto"/>
                  <a:ea typeface="Roboto"/>
                  <a:cs typeface="Roboto"/>
                  <a:sym typeface="Roboto"/>
                </a:rPr>
                <a:t>.</a:t>
              </a:r>
              <a:endParaRPr sz="1300">
                <a:solidFill>
                  <a:srgbClr val="858585"/>
                </a:solidFill>
                <a:latin typeface="Roboto"/>
                <a:ea typeface="Roboto"/>
                <a:cs typeface="Roboto"/>
                <a:sym typeface="Roboto"/>
              </a:endParaRPr>
            </a:p>
          </p:txBody>
        </p:sp>
        <p:sp>
          <p:nvSpPr>
            <p:cNvPr id="153" name="Google Shape;153;g6ff7c4462b_1_1677"/>
            <p:cNvSpPr txBox="1"/>
            <p:nvPr/>
          </p:nvSpPr>
          <p:spPr>
            <a:xfrm>
              <a:off x="3562350" y="970510"/>
              <a:ext cx="758400" cy="3081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lang="en-CA" sz="1200">
                  <a:solidFill>
                    <a:srgbClr val="858585"/>
                  </a:solidFill>
                  <a:latin typeface="Roboto"/>
                  <a:ea typeface="Roboto"/>
                  <a:cs typeface="Roboto"/>
                  <a:sym typeface="Roboto"/>
                </a:rPr>
                <a:t>Month#23</a:t>
              </a:r>
              <a:endParaRPr sz="1200">
                <a:solidFill>
                  <a:srgbClr val="858585"/>
                </a:solidFill>
                <a:latin typeface="Roboto"/>
                <a:ea typeface="Roboto"/>
                <a:cs typeface="Roboto"/>
                <a:sym typeface="Roboto"/>
              </a:endParaRPr>
            </a:p>
          </p:txBody>
        </p:sp>
        <p:sp>
          <p:nvSpPr>
            <p:cNvPr id="154" name="Google Shape;154;g6ff7c4462b_1_1677"/>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55" name="Google Shape;155;g6ff7c4462b_1_1677"/>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156" name="Google Shape;156;g6ff7c4462b_1_1677"/>
          <p:cNvGrpSpPr/>
          <p:nvPr/>
        </p:nvGrpSpPr>
        <p:grpSpPr>
          <a:xfrm>
            <a:off x="-107119" y="5961920"/>
            <a:ext cx="8096860" cy="900170"/>
            <a:chOff x="3562350" y="899627"/>
            <a:chExt cx="6072797" cy="775073"/>
          </a:xfrm>
        </p:grpSpPr>
        <p:sp>
          <p:nvSpPr>
            <p:cNvPr id="157" name="Google Shape;157;g6ff7c4462b_1_1677"/>
            <p:cNvSpPr txBox="1"/>
            <p:nvPr/>
          </p:nvSpPr>
          <p:spPr>
            <a:xfrm>
              <a:off x="4928447" y="909426"/>
              <a:ext cx="47067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CA" sz="1500">
                  <a:solidFill>
                    <a:srgbClr val="858585"/>
                  </a:solidFill>
                  <a:latin typeface="Roboto"/>
                  <a:ea typeface="Roboto"/>
                  <a:cs typeface="Roboto"/>
                  <a:sym typeface="Roboto"/>
                </a:rPr>
                <a:t>Step 5: Final adjustment and system release</a:t>
              </a:r>
              <a:endParaRPr b="1" sz="1500">
                <a:solidFill>
                  <a:srgbClr val="858585"/>
                </a:solidFill>
                <a:latin typeface="Roboto"/>
                <a:ea typeface="Roboto"/>
                <a:cs typeface="Roboto"/>
                <a:sym typeface="Roboto"/>
              </a:endParaRPr>
            </a:p>
          </p:txBody>
        </p:sp>
        <p:sp>
          <p:nvSpPr>
            <p:cNvPr id="158" name="Google Shape;158;g6ff7c4462b_1_1677"/>
            <p:cNvSpPr txBox="1"/>
            <p:nvPr/>
          </p:nvSpPr>
          <p:spPr>
            <a:xfrm>
              <a:off x="3562350" y="899627"/>
              <a:ext cx="758400" cy="3081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0"/>
                </a:spcAft>
                <a:buNone/>
              </a:pPr>
              <a:r>
                <a:rPr lang="en-CA" sz="1200">
                  <a:solidFill>
                    <a:srgbClr val="858585"/>
                  </a:solidFill>
                  <a:latin typeface="Roboto"/>
                  <a:ea typeface="Roboto"/>
                  <a:cs typeface="Roboto"/>
                  <a:sym typeface="Roboto"/>
                </a:rPr>
                <a:t>Month#35</a:t>
              </a:r>
              <a:endParaRPr sz="1200">
                <a:solidFill>
                  <a:srgbClr val="858585"/>
                </a:solidFill>
                <a:latin typeface="Roboto"/>
                <a:ea typeface="Roboto"/>
                <a:cs typeface="Roboto"/>
                <a:sym typeface="Roboto"/>
              </a:endParaRPr>
            </a:p>
          </p:txBody>
        </p:sp>
        <p:sp>
          <p:nvSpPr>
            <p:cNvPr id="159" name="Google Shape;159;g6ff7c4462b_1_1677"/>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60" name="Google Shape;160;g6ff7c4462b_1_1677"/>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161" name="Google Shape;161;g6ff7c4462b_1_1677"/>
          <p:cNvSpPr txBox="1"/>
          <p:nvPr>
            <p:ph type="title"/>
          </p:nvPr>
        </p:nvSpPr>
        <p:spPr>
          <a:xfrm>
            <a:off x="0" y="0"/>
            <a:ext cx="12192000" cy="1343700"/>
          </a:xfrm>
          <a:prstGeom prst="rect">
            <a:avLst/>
          </a:prstGeom>
          <a:solidFill>
            <a:srgbClr val="3FA9E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Arial"/>
              <a:buNone/>
            </a:pPr>
            <a:r>
              <a:rPr lang="en-CA" sz="4000">
                <a:solidFill>
                  <a:schemeClr val="lt1"/>
                </a:solidFill>
                <a:latin typeface="Roboto"/>
                <a:ea typeface="Roboto"/>
                <a:cs typeface="Roboto"/>
                <a:sym typeface="Roboto"/>
              </a:rPr>
              <a:t>SOLUTION’S </a:t>
            </a:r>
            <a:r>
              <a:rPr lang="en-CA" sz="4000">
                <a:solidFill>
                  <a:schemeClr val="lt1"/>
                </a:solidFill>
                <a:latin typeface="Roboto"/>
                <a:ea typeface="Roboto"/>
                <a:cs typeface="Roboto"/>
                <a:sym typeface="Roboto"/>
              </a:rPr>
              <a:t>ARCHITECTURE</a:t>
            </a:r>
            <a:endParaRPr i="0" sz="4000" u="none" cap="none" strike="noStrike">
              <a:solidFill>
                <a:schemeClr val="lt1"/>
              </a:solidFill>
              <a:latin typeface="Roboto"/>
              <a:ea typeface="Roboto"/>
              <a:cs typeface="Roboto"/>
              <a:sym typeface="Roboto"/>
            </a:endParaRPr>
          </a:p>
        </p:txBody>
      </p:sp>
      <p:sp>
        <p:nvSpPr>
          <p:cNvPr id="162" name="Google Shape;162;g6ff7c4462b_1_1677"/>
          <p:cNvSpPr txBox="1"/>
          <p:nvPr/>
        </p:nvSpPr>
        <p:spPr>
          <a:xfrm>
            <a:off x="1714300" y="6242293"/>
            <a:ext cx="10401300" cy="556800"/>
          </a:xfrm>
          <a:prstGeom prst="rect">
            <a:avLst/>
          </a:prstGeom>
          <a:noFill/>
          <a:ln>
            <a:noFill/>
          </a:ln>
        </p:spPr>
        <p:txBody>
          <a:bodyPr anchorCtr="0" anchor="t" bIns="121900" lIns="121900" spcFirstLastPara="1" rIns="121900" wrap="square" tIns="121900">
            <a:noAutofit/>
          </a:bodyPr>
          <a:lstStyle/>
          <a:p>
            <a:pPr indent="-311150" lvl="0" marL="457200" rtl="0" algn="l">
              <a:lnSpc>
                <a:spcPct val="115000"/>
              </a:lnSpc>
              <a:spcBef>
                <a:spcPts val="0"/>
              </a:spcBef>
              <a:spcAft>
                <a:spcPts val="0"/>
              </a:spcAft>
              <a:buClr>
                <a:srgbClr val="858585"/>
              </a:buClr>
              <a:buSzPts val="1300"/>
              <a:buFont typeface="Roboto"/>
              <a:buChar char="-"/>
            </a:pPr>
            <a:r>
              <a:rPr lang="en-CA" sz="1300">
                <a:solidFill>
                  <a:srgbClr val="858585"/>
                </a:solidFill>
                <a:latin typeface="Roboto"/>
                <a:ea typeface="Roboto"/>
                <a:cs typeface="Roboto"/>
                <a:sym typeface="Roboto"/>
              </a:rPr>
              <a:t>Improve the GCGS system based on feedbacks from both the pioneer test and the beta test(both from technicians and households). </a:t>
            </a:r>
            <a:endParaRPr sz="1300">
              <a:solidFill>
                <a:srgbClr val="858585"/>
              </a:solidFill>
              <a:latin typeface="Roboto"/>
              <a:ea typeface="Roboto"/>
              <a:cs typeface="Roboto"/>
              <a:sym typeface="Roboto"/>
            </a:endParaRPr>
          </a:p>
          <a:p>
            <a:pPr indent="-311150" lvl="0" marL="457200" rtl="0" algn="l">
              <a:lnSpc>
                <a:spcPct val="115000"/>
              </a:lnSpc>
              <a:spcBef>
                <a:spcPts val="0"/>
              </a:spcBef>
              <a:spcAft>
                <a:spcPts val="0"/>
              </a:spcAft>
              <a:buClr>
                <a:srgbClr val="858585"/>
              </a:buClr>
              <a:buSzPts val="1300"/>
              <a:buFont typeface="Roboto"/>
              <a:buChar char="-"/>
            </a:pPr>
            <a:r>
              <a:rPr lang="en-CA" sz="1300">
                <a:solidFill>
                  <a:srgbClr val="858585"/>
                </a:solidFill>
                <a:latin typeface="Roboto"/>
                <a:ea typeface="Roboto"/>
                <a:cs typeface="Roboto"/>
                <a:sym typeface="Roboto"/>
              </a:rPr>
              <a:t>Roll out the GCGS system to all the cities in Greater Vancouver.</a:t>
            </a:r>
            <a:endParaRPr sz="1300">
              <a:solidFill>
                <a:srgbClr val="858585"/>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g6ffcb119aa_0_9"/>
          <p:cNvSpPr txBox="1"/>
          <p:nvPr>
            <p:ph type="title"/>
          </p:nvPr>
        </p:nvSpPr>
        <p:spPr>
          <a:xfrm>
            <a:off x="0" y="1"/>
            <a:ext cx="12192000" cy="1343700"/>
          </a:xfrm>
          <a:prstGeom prst="rect">
            <a:avLst/>
          </a:prstGeom>
          <a:solidFill>
            <a:srgbClr val="3FA9E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Arial"/>
              <a:buNone/>
            </a:pPr>
            <a:r>
              <a:rPr lang="en-CA" sz="4000">
                <a:solidFill>
                  <a:schemeClr val="lt1"/>
                </a:solidFill>
                <a:latin typeface="Roboto"/>
                <a:ea typeface="Roboto"/>
                <a:cs typeface="Roboto"/>
                <a:sym typeface="Roboto"/>
              </a:rPr>
              <a:t>BENEFITS OF THE APPROACH</a:t>
            </a:r>
            <a:endParaRPr i="0" sz="4000" u="none" cap="none" strike="noStrike">
              <a:solidFill>
                <a:schemeClr val="lt1"/>
              </a:solidFill>
              <a:latin typeface="Roboto"/>
              <a:ea typeface="Roboto"/>
              <a:cs typeface="Roboto"/>
              <a:sym typeface="Roboto"/>
            </a:endParaRPr>
          </a:p>
        </p:txBody>
      </p:sp>
      <p:grpSp>
        <p:nvGrpSpPr>
          <p:cNvPr id="168" name="Google Shape;168;g6ffcb119aa_0_9"/>
          <p:cNvGrpSpPr/>
          <p:nvPr/>
        </p:nvGrpSpPr>
        <p:grpSpPr>
          <a:xfrm>
            <a:off x="4370210" y="2092365"/>
            <a:ext cx="4542780" cy="3867651"/>
            <a:chOff x="3420742" y="2013875"/>
            <a:chExt cx="1944600" cy="1569600"/>
          </a:xfrm>
        </p:grpSpPr>
        <p:sp>
          <p:nvSpPr>
            <p:cNvPr id="169" name="Google Shape;169;g6ffcb119aa_0_9"/>
            <p:cNvSpPr/>
            <p:nvPr/>
          </p:nvSpPr>
          <p:spPr>
            <a:xfrm flipH="1" rot="10800000">
              <a:off x="3420742" y="2013875"/>
              <a:ext cx="1944600" cy="1569600"/>
            </a:xfrm>
            <a:prstGeom prst="round2DiagRect">
              <a:avLst>
                <a:gd fmla="val 0" name="adj1"/>
                <a:gd fmla="val 17764" name="adj2"/>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g6ffcb119aa_0_9"/>
            <p:cNvSpPr txBox="1"/>
            <p:nvPr/>
          </p:nvSpPr>
          <p:spPr>
            <a:xfrm>
              <a:off x="3700316" y="2194537"/>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600">
                  <a:solidFill>
                    <a:srgbClr val="FFFFFF"/>
                  </a:solidFill>
                  <a:latin typeface="Roboto"/>
                  <a:ea typeface="Roboto"/>
                  <a:cs typeface="Roboto"/>
                  <a:sym typeface="Roboto"/>
                </a:rPr>
                <a:t>Government</a:t>
              </a:r>
              <a:endParaRPr sz="1600">
                <a:solidFill>
                  <a:srgbClr val="FFFFFF"/>
                </a:solidFill>
                <a:latin typeface="Roboto"/>
                <a:ea typeface="Roboto"/>
                <a:cs typeface="Roboto"/>
                <a:sym typeface="Roboto"/>
              </a:endParaRPr>
            </a:p>
          </p:txBody>
        </p:sp>
        <p:sp>
          <p:nvSpPr>
            <p:cNvPr id="171" name="Google Shape;171;g6ffcb119aa_0_9"/>
            <p:cNvSpPr txBox="1"/>
            <p:nvPr/>
          </p:nvSpPr>
          <p:spPr>
            <a:xfrm>
              <a:off x="3502990" y="2443275"/>
              <a:ext cx="1776000" cy="815400"/>
            </a:xfrm>
            <a:prstGeom prst="rect">
              <a:avLst/>
            </a:prstGeom>
            <a:noFill/>
            <a:ln>
              <a:noFill/>
            </a:ln>
          </p:spPr>
          <p:txBody>
            <a:bodyPr anchorCtr="0" anchor="t" bIns="121900" lIns="121900" spcFirstLastPara="1" rIns="121900" wrap="square" tIns="121900">
              <a:noAutofit/>
            </a:bodyPr>
            <a:lstStyle/>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Better enforcement of recycle regulations, additional revenue and insights, cost-savings in recycle activities</a:t>
              </a:r>
              <a:endParaRPr sz="1500">
                <a:solidFill>
                  <a:srgbClr val="FFFFFF"/>
                </a:solidFill>
                <a:latin typeface="Roboto"/>
                <a:ea typeface="Roboto"/>
                <a:cs typeface="Roboto"/>
                <a:sym typeface="Roboto"/>
              </a:endParaRPr>
            </a:p>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Integrate data in a smart city system:</a:t>
              </a:r>
              <a:endParaRPr sz="1500">
                <a:solidFill>
                  <a:srgbClr val="FFFFFF"/>
                </a:solidFill>
                <a:latin typeface="Roboto"/>
                <a:ea typeface="Roboto"/>
                <a:cs typeface="Roboto"/>
                <a:sym typeface="Roboto"/>
              </a:endParaRPr>
            </a:p>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Crime detection/ prediction when more waste of harmful materials are found</a:t>
              </a:r>
              <a:endParaRPr sz="1500">
                <a:solidFill>
                  <a:srgbClr val="FFFFFF"/>
                </a:solidFill>
                <a:latin typeface="Roboto"/>
                <a:ea typeface="Roboto"/>
                <a:cs typeface="Roboto"/>
                <a:sym typeface="Roboto"/>
              </a:endParaRPr>
            </a:p>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Warning of elders in medical dangers when trash bin is not filled in a long time</a:t>
              </a:r>
              <a:endParaRPr sz="1500">
                <a:solidFill>
                  <a:srgbClr val="FFFFFF"/>
                </a:solidFill>
                <a:latin typeface="Roboto"/>
                <a:ea typeface="Roboto"/>
                <a:cs typeface="Roboto"/>
                <a:sym typeface="Roboto"/>
              </a:endParaRPr>
            </a:p>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Bring more accuracy to existing system by adding in more data</a:t>
              </a:r>
              <a:endParaRPr sz="1500">
                <a:solidFill>
                  <a:srgbClr val="FFFFFF"/>
                </a:solidFill>
                <a:latin typeface="Roboto"/>
                <a:ea typeface="Roboto"/>
                <a:cs typeface="Roboto"/>
                <a:sym typeface="Roboto"/>
              </a:endParaRPr>
            </a:p>
          </p:txBody>
        </p:sp>
      </p:grpSp>
      <p:grpSp>
        <p:nvGrpSpPr>
          <p:cNvPr id="172" name="Google Shape;172;g6ffcb119aa_0_9"/>
          <p:cNvGrpSpPr/>
          <p:nvPr/>
        </p:nvGrpSpPr>
        <p:grpSpPr>
          <a:xfrm>
            <a:off x="440663" y="2092480"/>
            <a:ext cx="3946955" cy="3880522"/>
            <a:chOff x="1126863" y="2013875"/>
            <a:chExt cx="1944600" cy="1569600"/>
          </a:xfrm>
        </p:grpSpPr>
        <p:sp>
          <p:nvSpPr>
            <p:cNvPr id="173" name="Google Shape;173;g6ffcb119aa_0_9"/>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g6ffcb119aa_0_9"/>
            <p:cNvSpPr txBox="1"/>
            <p:nvPr/>
          </p:nvSpPr>
          <p:spPr>
            <a:xfrm>
              <a:off x="1351627" y="2194742"/>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600">
                  <a:solidFill>
                    <a:srgbClr val="FFFFFF"/>
                  </a:solidFill>
                  <a:latin typeface="Roboto"/>
                  <a:ea typeface="Roboto"/>
                  <a:cs typeface="Roboto"/>
                  <a:sym typeface="Roboto"/>
                </a:rPr>
                <a:t>Households</a:t>
              </a:r>
              <a:endParaRPr sz="1600">
                <a:solidFill>
                  <a:srgbClr val="FFFFFF"/>
                </a:solidFill>
                <a:latin typeface="Roboto"/>
                <a:ea typeface="Roboto"/>
                <a:cs typeface="Roboto"/>
                <a:sym typeface="Roboto"/>
              </a:endParaRPr>
            </a:p>
          </p:txBody>
        </p:sp>
        <p:sp>
          <p:nvSpPr>
            <p:cNvPr id="175" name="Google Shape;175;g6ffcb119aa_0_9"/>
            <p:cNvSpPr txBox="1"/>
            <p:nvPr/>
          </p:nvSpPr>
          <p:spPr>
            <a:xfrm>
              <a:off x="1191853" y="2443473"/>
              <a:ext cx="1699200" cy="773700"/>
            </a:xfrm>
            <a:prstGeom prst="rect">
              <a:avLst/>
            </a:prstGeom>
            <a:noFill/>
            <a:ln>
              <a:noFill/>
            </a:ln>
          </p:spPr>
          <p:txBody>
            <a:bodyPr anchorCtr="0" anchor="t" bIns="121900" lIns="121900" spcFirstLastPara="1" rIns="121900" wrap="square" tIns="121900">
              <a:noAutofit/>
            </a:bodyPr>
            <a:lstStyle/>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Help practice smart recycle in smaller households which is not served now</a:t>
              </a:r>
              <a:endParaRPr sz="1500">
                <a:solidFill>
                  <a:srgbClr val="FFFFFF"/>
                </a:solidFill>
                <a:latin typeface="Roboto"/>
                <a:ea typeface="Roboto"/>
                <a:cs typeface="Roboto"/>
                <a:sym typeface="Roboto"/>
              </a:endParaRPr>
            </a:p>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More customized waste collection schedule</a:t>
              </a:r>
              <a:endParaRPr sz="1500">
                <a:solidFill>
                  <a:srgbClr val="FFFFFF"/>
                </a:solidFill>
                <a:latin typeface="Roboto"/>
                <a:ea typeface="Roboto"/>
                <a:cs typeface="Roboto"/>
                <a:sym typeface="Roboto"/>
              </a:endParaRPr>
            </a:p>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Minimal privacy &amp; compliance concern: The GCGS system can create a more sustainable environment without violating privacy</a:t>
              </a:r>
              <a:endParaRPr sz="15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t/>
              </a:r>
              <a:endParaRPr sz="1500">
                <a:solidFill>
                  <a:srgbClr val="FFFFFF"/>
                </a:solidFill>
                <a:latin typeface="Roboto"/>
                <a:ea typeface="Roboto"/>
                <a:cs typeface="Roboto"/>
                <a:sym typeface="Roboto"/>
              </a:endParaRPr>
            </a:p>
          </p:txBody>
        </p:sp>
      </p:grpSp>
      <p:grpSp>
        <p:nvGrpSpPr>
          <p:cNvPr id="176" name="Google Shape;176;g6ffcb119aa_0_9"/>
          <p:cNvGrpSpPr/>
          <p:nvPr/>
        </p:nvGrpSpPr>
        <p:grpSpPr>
          <a:xfrm>
            <a:off x="8861508" y="2092497"/>
            <a:ext cx="2865748" cy="3841596"/>
            <a:chOff x="6378175" y="2013874"/>
            <a:chExt cx="1638600" cy="1569600"/>
          </a:xfrm>
        </p:grpSpPr>
        <p:sp>
          <p:nvSpPr>
            <p:cNvPr id="177" name="Google Shape;177;g6ffcb119aa_0_9"/>
            <p:cNvSpPr/>
            <p:nvPr/>
          </p:nvSpPr>
          <p:spPr>
            <a:xfrm>
              <a:off x="6378175" y="2013874"/>
              <a:ext cx="1638600" cy="1569600"/>
            </a:xfrm>
            <a:prstGeom prst="round2DiagRect">
              <a:avLst>
                <a:gd fmla="val 0" name="adj1"/>
                <a:gd fmla="val 17764" name="adj2"/>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78" name="Google Shape;178;g6ffcb119aa_0_9"/>
            <p:cNvSpPr txBox="1"/>
            <p:nvPr/>
          </p:nvSpPr>
          <p:spPr>
            <a:xfrm>
              <a:off x="6566186" y="2194117"/>
              <a:ext cx="13200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CA" sz="1600">
                  <a:solidFill>
                    <a:srgbClr val="FFFFFF"/>
                  </a:solidFill>
                  <a:latin typeface="Roboto"/>
                  <a:ea typeface="Roboto"/>
                  <a:cs typeface="Roboto"/>
                  <a:sym typeface="Roboto"/>
                </a:rPr>
                <a:t>City</a:t>
              </a:r>
              <a:endParaRPr sz="1600">
                <a:solidFill>
                  <a:srgbClr val="FFFFFF"/>
                </a:solidFill>
                <a:latin typeface="Roboto"/>
                <a:ea typeface="Roboto"/>
                <a:cs typeface="Roboto"/>
                <a:sym typeface="Roboto"/>
              </a:endParaRPr>
            </a:p>
          </p:txBody>
        </p:sp>
        <p:sp>
          <p:nvSpPr>
            <p:cNvPr id="179" name="Google Shape;179;g6ffcb119aa_0_9"/>
            <p:cNvSpPr txBox="1"/>
            <p:nvPr/>
          </p:nvSpPr>
          <p:spPr>
            <a:xfrm>
              <a:off x="6505994" y="2442853"/>
              <a:ext cx="1437300" cy="723600"/>
            </a:xfrm>
            <a:prstGeom prst="rect">
              <a:avLst/>
            </a:prstGeom>
            <a:noFill/>
            <a:ln>
              <a:noFill/>
            </a:ln>
          </p:spPr>
          <p:txBody>
            <a:bodyPr anchorCtr="0" anchor="t" bIns="121900" lIns="121900" spcFirstLastPara="1" rIns="121900" wrap="square" tIns="121900">
              <a:noAutofit/>
            </a:bodyPr>
            <a:lstStyle/>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Reduced Waste</a:t>
              </a:r>
              <a:endParaRPr sz="1500">
                <a:solidFill>
                  <a:srgbClr val="FFFFFF"/>
                </a:solidFill>
                <a:latin typeface="Roboto"/>
                <a:ea typeface="Roboto"/>
                <a:cs typeface="Roboto"/>
                <a:sym typeface="Roboto"/>
              </a:endParaRPr>
            </a:p>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Better Recycle Program</a:t>
              </a:r>
              <a:endParaRPr sz="1500">
                <a:solidFill>
                  <a:srgbClr val="FFFFFF"/>
                </a:solidFill>
                <a:latin typeface="Roboto"/>
                <a:ea typeface="Roboto"/>
                <a:cs typeface="Roboto"/>
                <a:sym typeface="Roboto"/>
              </a:endParaRPr>
            </a:p>
            <a:p>
              <a:pPr indent="-323850" lvl="0" marL="457200" rtl="0" algn="l">
                <a:lnSpc>
                  <a:spcPct val="100000"/>
                </a:lnSpc>
                <a:spcBef>
                  <a:spcPts val="0"/>
                </a:spcBef>
                <a:spcAft>
                  <a:spcPts val="0"/>
                </a:spcAft>
                <a:buClr>
                  <a:srgbClr val="FFFFFF"/>
                </a:buClr>
                <a:buSzPts val="1500"/>
                <a:buFont typeface="Roboto"/>
                <a:buChar char="●"/>
              </a:pPr>
              <a:r>
                <a:rPr lang="en-CA" sz="1500">
                  <a:solidFill>
                    <a:srgbClr val="FFFFFF"/>
                  </a:solidFill>
                  <a:latin typeface="Roboto"/>
                  <a:ea typeface="Roboto"/>
                  <a:cs typeface="Roboto"/>
                  <a:sym typeface="Roboto"/>
                </a:rPr>
                <a:t>Sustainable Development</a:t>
              </a:r>
              <a:endParaRPr sz="1500">
                <a:solidFill>
                  <a:srgbClr val="FFFFFF"/>
                </a:solidFill>
                <a:latin typeface="Roboto"/>
                <a:ea typeface="Roboto"/>
                <a:cs typeface="Roboto"/>
                <a:sym typeface="Roboto"/>
              </a:endParaRPr>
            </a:p>
          </p:txBody>
        </p:sp>
      </p:grpSp>
      <p:grpSp>
        <p:nvGrpSpPr>
          <p:cNvPr id="180" name="Google Shape;180;g6ffcb119aa_0_9"/>
          <p:cNvGrpSpPr/>
          <p:nvPr/>
        </p:nvGrpSpPr>
        <p:grpSpPr>
          <a:xfrm>
            <a:off x="8711582" y="3680550"/>
            <a:ext cx="373464" cy="322276"/>
            <a:chOff x="4858109" y="2631368"/>
            <a:chExt cx="316442" cy="315000"/>
          </a:xfrm>
        </p:grpSpPr>
        <p:sp>
          <p:nvSpPr>
            <p:cNvPr id="181" name="Google Shape;181;g6ffcb119aa_0_9"/>
            <p:cNvSpPr/>
            <p:nvPr/>
          </p:nvSpPr>
          <p:spPr>
            <a:xfrm>
              <a:off x="4859551" y="2631368"/>
              <a:ext cx="315000" cy="3150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g6ffcb119aa_0_9"/>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br>
                <a:rPr lang="en-CA" sz="1900"/>
              </a:br>
              <a:endParaRPr sz="1900"/>
            </a:p>
          </p:txBody>
        </p:sp>
      </p:grpSp>
      <p:grpSp>
        <p:nvGrpSpPr>
          <p:cNvPr id="183" name="Google Shape;183;g6ffcb119aa_0_9"/>
          <p:cNvGrpSpPr/>
          <p:nvPr/>
        </p:nvGrpSpPr>
        <p:grpSpPr>
          <a:xfrm>
            <a:off x="4190603" y="3680669"/>
            <a:ext cx="371757" cy="322271"/>
            <a:chOff x="3157188" y="909150"/>
            <a:chExt cx="470400" cy="470400"/>
          </a:xfrm>
        </p:grpSpPr>
        <p:sp>
          <p:nvSpPr>
            <p:cNvPr id="184" name="Google Shape;184;g6ffcb119aa_0_9"/>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g6ffcb119aa_0_9"/>
            <p:cNvSpPr/>
            <p:nvPr/>
          </p:nvSpPr>
          <p:spPr>
            <a:xfrm>
              <a:off x="3243138" y="995100"/>
              <a:ext cx="298500" cy="298500"/>
            </a:xfrm>
            <a:prstGeom prst="mathPlus">
              <a:avLst>
                <a:gd fmla="val 9900" name="adj1"/>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8"/>
          <p:cNvSpPr txBox="1"/>
          <p:nvPr>
            <p:ph type="title"/>
          </p:nvPr>
        </p:nvSpPr>
        <p:spPr>
          <a:xfrm>
            <a:off x="0" y="7318"/>
            <a:ext cx="12192000" cy="1325563"/>
          </a:xfrm>
          <a:prstGeom prst="rect">
            <a:avLst/>
          </a:prstGeom>
          <a:solidFill>
            <a:srgbClr val="3FA9EF"/>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Helvetica Neue"/>
              <a:buNone/>
            </a:pPr>
            <a:r>
              <a:rPr lang="en-CA" sz="4000">
                <a:solidFill>
                  <a:schemeClr val="lt1"/>
                </a:solidFill>
                <a:latin typeface="Roboto"/>
                <a:ea typeface="Roboto"/>
                <a:cs typeface="Roboto"/>
                <a:sym typeface="Roboto"/>
              </a:rPr>
              <a:t>TEAM PRESENTATION</a:t>
            </a:r>
            <a:endParaRPr sz="4000">
              <a:latin typeface="Roboto"/>
              <a:ea typeface="Roboto"/>
              <a:cs typeface="Roboto"/>
              <a:sym typeface="Roboto"/>
            </a:endParaRPr>
          </a:p>
        </p:txBody>
      </p:sp>
      <p:sp>
        <p:nvSpPr>
          <p:cNvPr id="191" name="Google Shape;191;p8"/>
          <p:cNvSpPr/>
          <p:nvPr/>
        </p:nvSpPr>
        <p:spPr>
          <a:xfrm>
            <a:off x="7425017" y="3244334"/>
            <a:ext cx="237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CA"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192" name="Google Shape;192;p8"/>
          <p:cNvPicPr preferRelativeResize="0"/>
          <p:nvPr/>
        </p:nvPicPr>
        <p:blipFill rotWithShape="1">
          <a:blip r:embed="rId3">
            <a:alphaModFix/>
          </a:blip>
          <a:srcRect b="29541" l="0" r="0" t="3622"/>
          <a:stretch/>
        </p:blipFill>
        <p:spPr>
          <a:xfrm>
            <a:off x="2526164" y="1689007"/>
            <a:ext cx="1646400" cy="1647900"/>
          </a:xfrm>
          <a:prstGeom prst="ellipse">
            <a:avLst/>
          </a:prstGeom>
          <a:noFill/>
          <a:ln>
            <a:noFill/>
          </a:ln>
        </p:spPr>
      </p:pic>
      <p:pic>
        <p:nvPicPr>
          <p:cNvPr id="193" name="Google Shape;193;p8"/>
          <p:cNvPicPr preferRelativeResize="0"/>
          <p:nvPr/>
        </p:nvPicPr>
        <p:blipFill rotWithShape="1">
          <a:blip r:embed="rId4">
            <a:alphaModFix/>
          </a:blip>
          <a:srcRect b="961" l="0" r="0" t="951"/>
          <a:stretch/>
        </p:blipFill>
        <p:spPr>
          <a:xfrm>
            <a:off x="5186625" y="1649325"/>
            <a:ext cx="1646400" cy="1647900"/>
          </a:xfrm>
          <a:prstGeom prst="ellipse">
            <a:avLst/>
          </a:prstGeom>
          <a:noFill/>
          <a:ln>
            <a:noFill/>
          </a:ln>
        </p:spPr>
      </p:pic>
      <p:pic>
        <p:nvPicPr>
          <p:cNvPr id="194" name="Google Shape;194;p8"/>
          <p:cNvPicPr preferRelativeResize="0"/>
          <p:nvPr/>
        </p:nvPicPr>
        <p:blipFill rotWithShape="1">
          <a:blip r:embed="rId5">
            <a:alphaModFix/>
          </a:blip>
          <a:srcRect b="25845" l="0" r="0" t="7318"/>
          <a:stretch/>
        </p:blipFill>
        <p:spPr>
          <a:xfrm>
            <a:off x="8065024" y="1689012"/>
            <a:ext cx="1646400" cy="1647900"/>
          </a:xfrm>
          <a:prstGeom prst="ellipse">
            <a:avLst/>
          </a:prstGeom>
          <a:noFill/>
          <a:ln>
            <a:noFill/>
          </a:ln>
        </p:spPr>
      </p:pic>
      <p:sp>
        <p:nvSpPr>
          <p:cNvPr id="195" name="Google Shape;195;p8"/>
          <p:cNvSpPr txBox="1"/>
          <p:nvPr/>
        </p:nvSpPr>
        <p:spPr>
          <a:xfrm>
            <a:off x="5128268" y="3613666"/>
            <a:ext cx="1763100" cy="228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ZHENG</a:t>
            </a:r>
            <a:endParaRPr b="0" i="0" sz="12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Hao</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23</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Master of Business Analytics, UBC</a:t>
            </a:r>
            <a:br>
              <a:rPr b="0" i="0" lang="en-CA" sz="1200" u="none" cap="none" strike="noStrike">
                <a:solidFill>
                  <a:srgbClr val="656E77"/>
                </a:solidFill>
                <a:latin typeface="Roboto"/>
                <a:ea typeface="Roboto"/>
                <a:cs typeface="Roboto"/>
                <a:sym typeface="Roboto"/>
              </a:rPr>
            </a:b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Stop </a:t>
            </a:r>
            <a:r>
              <a:rPr lang="en-CA" sz="1200">
                <a:solidFill>
                  <a:srgbClr val="656E77"/>
                </a:solidFill>
                <a:latin typeface="Roboto"/>
                <a:ea typeface="Roboto"/>
                <a:cs typeface="Roboto"/>
                <a:sym typeface="Roboto"/>
              </a:rPr>
              <a:t>daydreaming</a:t>
            </a:r>
            <a:r>
              <a:rPr lang="en-CA" sz="1200">
                <a:solidFill>
                  <a:srgbClr val="656E77"/>
                </a:solidFill>
                <a:latin typeface="Roboto"/>
                <a:ea typeface="Roboto"/>
                <a:cs typeface="Roboto"/>
                <a:sym typeface="Roboto"/>
              </a:rPr>
              <a:t> and use python to validate!</a:t>
            </a:r>
            <a:endParaRPr b="0" i="0" sz="1200" u="none" cap="none" strike="noStrike">
              <a:solidFill>
                <a:srgbClr val="000000"/>
              </a:solidFill>
              <a:latin typeface="Roboto"/>
              <a:ea typeface="Roboto"/>
              <a:cs typeface="Roboto"/>
              <a:sym typeface="Roboto"/>
            </a:endParaRPr>
          </a:p>
        </p:txBody>
      </p:sp>
      <p:sp>
        <p:nvSpPr>
          <p:cNvPr id="196" name="Google Shape;196;p8"/>
          <p:cNvSpPr txBox="1"/>
          <p:nvPr/>
        </p:nvSpPr>
        <p:spPr>
          <a:xfrm>
            <a:off x="2467770" y="3613666"/>
            <a:ext cx="1763100" cy="228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TAN</a:t>
            </a:r>
            <a:endParaRPr b="0" i="0" sz="12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Qinyi(Claire)</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23</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Master of Business Analytics, UBC</a:t>
            </a:r>
            <a:br>
              <a:rPr b="0" i="0" lang="en-CA" sz="1200" u="none" cap="none" strike="noStrike">
                <a:solidFill>
                  <a:srgbClr val="656E77"/>
                </a:solidFill>
                <a:latin typeface="Roboto"/>
                <a:ea typeface="Roboto"/>
                <a:cs typeface="Roboto"/>
                <a:sym typeface="Roboto"/>
              </a:rPr>
            </a:b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Stay calm and debug. </a:t>
            </a:r>
            <a:endParaRPr sz="1200">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2600">
                <a:solidFill>
                  <a:srgbClr val="5F6368"/>
                </a:solidFill>
                <a:highlight>
                  <a:srgbClr val="FFFFFF"/>
                </a:highlight>
              </a:rPr>
              <a:t>☺</a:t>
            </a:r>
            <a:endParaRPr sz="2600">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197" name="Google Shape;197;p8"/>
          <p:cNvSpPr txBox="1"/>
          <p:nvPr/>
        </p:nvSpPr>
        <p:spPr>
          <a:xfrm>
            <a:off x="8006680" y="3613666"/>
            <a:ext cx="1763100" cy="228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NGUYEN</a:t>
            </a:r>
            <a:endParaRPr b="0" i="0" sz="12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Anh</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22</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Master of Business Analytics, UBC</a:t>
            </a:r>
            <a:endParaRPr sz="1200">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t/>
            </a:r>
            <a:endParaRPr sz="1200">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rPr lang="en-CA" sz="1200">
                <a:solidFill>
                  <a:srgbClr val="656E77"/>
                </a:solidFill>
                <a:latin typeface="Roboto"/>
                <a:ea typeface="Roboto"/>
                <a:cs typeface="Roboto"/>
                <a:sym typeface="Roboto"/>
              </a:rPr>
              <a:t>k.</a:t>
            </a:r>
            <a:r>
              <a:rPr lang="en-CA" sz="1050">
                <a:solidFill>
                  <a:srgbClr val="3C4043"/>
                </a:solidFill>
                <a:highlight>
                  <a:srgbClr val="FFFFFF"/>
                </a:highlight>
              </a:rPr>
              <a:t> </a:t>
            </a:r>
            <a:endParaRPr b="0" i="0" sz="1200" u="none" cap="none" strike="noStrike">
              <a:solidFill>
                <a:srgbClr val="656E77"/>
              </a:solidFill>
              <a:latin typeface="Roboto"/>
              <a:ea typeface="Roboto"/>
              <a:cs typeface="Roboto"/>
              <a:sym typeface="Roboto"/>
            </a:endParaRPr>
          </a:p>
          <a:p>
            <a:pPr indent="0" lvl="0" marL="0" marR="0" rtl="0" algn="ctr">
              <a:lnSpc>
                <a:spcPct val="100000"/>
              </a:lnSpc>
              <a:spcBef>
                <a:spcPts val="0"/>
              </a:spcBef>
              <a:spcAft>
                <a:spcPts val="0"/>
              </a:spcAft>
              <a:buClr>
                <a:srgbClr val="656E77"/>
              </a:buClr>
              <a:buSzPts val="12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0x010100E5516F830E6343449E8B4AE15089286F</vt:lpwstr>
  </property>
  <property fmtid="{D5CDD505-2E9C-101B-9397-08002B2CF9AE}" pid="3" name="AuthorIds_UIVersion_512">
    <vt:lpwstr>21</vt:lpwstr>
  </property>
</Properties>
</file>